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58" r:id="rId4"/>
    <p:sldId id="262" r:id="rId5"/>
    <p:sldId id="261" r:id="rId6"/>
    <p:sldId id="272" r:id="rId7"/>
    <p:sldId id="263" r:id="rId8"/>
    <p:sldId id="274" r:id="rId9"/>
    <p:sldId id="273" r:id="rId10"/>
    <p:sldId id="265" r:id="rId11"/>
    <p:sldId id="267" r:id="rId12"/>
    <p:sldId id="27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2E1D549-E2BB-44CF-97AF-0A8450D03BE6}" type="datetimeFigureOut">
              <a:rPr lang="en-US" smtClean="0"/>
              <a:t>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4E3262-E202-4482-9E38-8F36167701C1}" type="slidenum">
              <a:rPr lang="en-US" smtClean="0"/>
              <a:t>‹#›</a:t>
            </a:fld>
            <a:endParaRPr lang="en-US"/>
          </a:p>
        </p:txBody>
      </p:sp>
    </p:spTree>
    <p:extLst>
      <p:ext uri="{BB962C8B-B14F-4D97-AF65-F5344CB8AC3E}">
        <p14:creationId xmlns:p14="http://schemas.microsoft.com/office/powerpoint/2010/main" val="360863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44E3-CFB9-4F36-A061-B2B54937C9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4C5929-6304-4E05-9CD6-B1A9E2AFB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4107D5-42E0-4CD9-97C8-3ADAF7479ABD}"/>
              </a:ext>
            </a:extLst>
          </p:cNvPr>
          <p:cNvSpPr>
            <a:spLocks noGrp="1"/>
          </p:cNvSpPr>
          <p:nvPr>
            <p:ph type="dt" sz="half" idx="10"/>
          </p:nvPr>
        </p:nvSpPr>
        <p:spPr/>
        <p:txBody>
          <a:bodyPr/>
          <a:lstStyle/>
          <a:p>
            <a:fld id="{DEB901F1-3B89-4642-99BF-0910C18D33B7}" type="datetimeFigureOut">
              <a:rPr lang="en-US" smtClean="0"/>
              <a:t>2/1/2023</a:t>
            </a:fld>
            <a:endParaRPr lang="en-US"/>
          </a:p>
        </p:txBody>
      </p:sp>
      <p:sp>
        <p:nvSpPr>
          <p:cNvPr id="5" name="Footer Placeholder 4">
            <a:extLst>
              <a:ext uri="{FF2B5EF4-FFF2-40B4-BE49-F238E27FC236}">
                <a16:creationId xmlns:a16="http://schemas.microsoft.com/office/drawing/2014/main" id="{DF4F185F-B045-4487-9F39-966454D15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68E5B-F75A-4217-BD9D-9C0A2B4F408E}"/>
              </a:ext>
            </a:extLst>
          </p:cNvPr>
          <p:cNvSpPr>
            <a:spLocks noGrp="1"/>
          </p:cNvSpPr>
          <p:nvPr>
            <p:ph type="sldNum" sz="quarter" idx="12"/>
          </p:nvPr>
        </p:nvSpPr>
        <p:spPr/>
        <p:txBody>
          <a:bodyPr/>
          <a:lstStyle/>
          <a:p>
            <a:fld id="{F2F602B7-04CC-4E5C-BE1C-63147D3C0D5D}" type="slidenum">
              <a:rPr lang="en-US" smtClean="0"/>
              <a:t>‹#›</a:t>
            </a:fld>
            <a:endParaRPr lang="en-US"/>
          </a:p>
        </p:txBody>
      </p:sp>
    </p:spTree>
    <p:extLst>
      <p:ext uri="{BB962C8B-B14F-4D97-AF65-F5344CB8AC3E}">
        <p14:creationId xmlns:p14="http://schemas.microsoft.com/office/powerpoint/2010/main" val="213324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A936D-D35D-4268-AACF-0A1E14471F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09C17-2742-4AA7-ADA9-0510BB757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757D7-44FB-4BDE-ADA3-DA464D600A41}"/>
              </a:ext>
            </a:extLst>
          </p:cNvPr>
          <p:cNvSpPr>
            <a:spLocks noGrp="1"/>
          </p:cNvSpPr>
          <p:nvPr>
            <p:ph type="dt" sz="half" idx="10"/>
          </p:nvPr>
        </p:nvSpPr>
        <p:spPr/>
        <p:txBody>
          <a:bodyPr/>
          <a:lstStyle/>
          <a:p>
            <a:fld id="{DEB901F1-3B89-4642-99BF-0910C18D33B7}" type="datetimeFigureOut">
              <a:rPr lang="en-US" smtClean="0"/>
              <a:t>2/1/2023</a:t>
            </a:fld>
            <a:endParaRPr lang="en-US"/>
          </a:p>
        </p:txBody>
      </p:sp>
      <p:sp>
        <p:nvSpPr>
          <p:cNvPr id="5" name="Footer Placeholder 4">
            <a:extLst>
              <a:ext uri="{FF2B5EF4-FFF2-40B4-BE49-F238E27FC236}">
                <a16:creationId xmlns:a16="http://schemas.microsoft.com/office/drawing/2014/main" id="{7EE7014D-EB0A-4BA2-9FB8-366DD811E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651E0-F765-4465-B293-BD26D5A4DEE7}"/>
              </a:ext>
            </a:extLst>
          </p:cNvPr>
          <p:cNvSpPr>
            <a:spLocks noGrp="1"/>
          </p:cNvSpPr>
          <p:nvPr>
            <p:ph type="sldNum" sz="quarter" idx="12"/>
          </p:nvPr>
        </p:nvSpPr>
        <p:spPr/>
        <p:txBody>
          <a:bodyPr/>
          <a:lstStyle/>
          <a:p>
            <a:fld id="{F2F602B7-04CC-4E5C-BE1C-63147D3C0D5D}" type="slidenum">
              <a:rPr lang="en-US" smtClean="0"/>
              <a:t>‹#›</a:t>
            </a:fld>
            <a:endParaRPr lang="en-US"/>
          </a:p>
        </p:txBody>
      </p:sp>
    </p:spTree>
    <p:extLst>
      <p:ext uri="{BB962C8B-B14F-4D97-AF65-F5344CB8AC3E}">
        <p14:creationId xmlns:p14="http://schemas.microsoft.com/office/powerpoint/2010/main" val="47658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A46829-8C1B-4CBA-A7A3-364AEEC3DC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19FC07-05CC-49AD-9487-6D25E39D85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A2090-D3B6-4C72-BFBD-7C00E4490B3B}"/>
              </a:ext>
            </a:extLst>
          </p:cNvPr>
          <p:cNvSpPr>
            <a:spLocks noGrp="1"/>
          </p:cNvSpPr>
          <p:nvPr>
            <p:ph type="dt" sz="half" idx="10"/>
          </p:nvPr>
        </p:nvSpPr>
        <p:spPr/>
        <p:txBody>
          <a:bodyPr/>
          <a:lstStyle/>
          <a:p>
            <a:fld id="{DEB901F1-3B89-4642-99BF-0910C18D33B7}" type="datetimeFigureOut">
              <a:rPr lang="en-US" smtClean="0"/>
              <a:t>2/1/2023</a:t>
            </a:fld>
            <a:endParaRPr lang="en-US"/>
          </a:p>
        </p:txBody>
      </p:sp>
      <p:sp>
        <p:nvSpPr>
          <p:cNvPr id="5" name="Footer Placeholder 4">
            <a:extLst>
              <a:ext uri="{FF2B5EF4-FFF2-40B4-BE49-F238E27FC236}">
                <a16:creationId xmlns:a16="http://schemas.microsoft.com/office/drawing/2014/main" id="{7A4EFCDD-E695-4324-AC46-AE655ACCD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700B8-8CA9-458B-B86E-4B387CF336F5}"/>
              </a:ext>
            </a:extLst>
          </p:cNvPr>
          <p:cNvSpPr>
            <a:spLocks noGrp="1"/>
          </p:cNvSpPr>
          <p:nvPr>
            <p:ph type="sldNum" sz="quarter" idx="12"/>
          </p:nvPr>
        </p:nvSpPr>
        <p:spPr/>
        <p:txBody>
          <a:bodyPr/>
          <a:lstStyle/>
          <a:p>
            <a:fld id="{F2F602B7-04CC-4E5C-BE1C-63147D3C0D5D}" type="slidenum">
              <a:rPr lang="en-US" smtClean="0"/>
              <a:t>‹#›</a:t>
            </a:fld>
            <a:endParaRPr lang="en-US"/>
          </a:p>
        </p:txBody>
      </p:sp>
    </p:spTree>
    <p:extLst>
      <p:ext uri="{BB962C8B-B14F-4D97-AF65-F5344CB8AC3E}">
        <p14:creationId xmlns:p14="http://schemas.microsoft.com/office/powerpoint/2010/main" val="167377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EECBC-5E06-4789-BC8E-00A8F76A5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010EF-2416-40E3-ABA4-03DEAEB946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93333-7F0E-4D53-9AE6-16E1373268E2}"/>
              </a:ext>
            </a:extLst>
          </p:cNvPr>
          <p:cNvSpPr>
            <a:spLocks noGrp="1"/>
          </p:cNvSpPr>
          <p:nvPr>
            <p:ph type="dt" sz="half" idx="10"/>
          </p:nvPr>
        </p:nvSpPr>
        <p:spPr/>
        <p:txBody>
          <a:bodyPr/>
          <a:lstStyle/>
          <a:p>
            <a:fld id="{DEB901F1-3B89-4642-99BF-0910C18D33B7}" type="datetimeFigureOut">
              <a:rPr lang="en-US" smtClean="0"/>
              <a:t>2/1/2023</a:t>
            </a:fld>
            <a:endParaRPr lang="en-US"/>
          </a:p>
        </p:txBody>
      </p:sp>
      <p:sp>
        <p:nvSpPr>
          <p:cNvPr id="5" name="Footer Placeholder 4">
            <a:extLst>
              <a:ext uri="{FF2B5EF4-FFF2-40B4-BE49-F238E27FC236}">
                <a16:creationId xmlns:a16="http://schemas.microsoft.com/office/drawing/2014/main" id="{52E20B28-4879-4810-AE5F-7B920A5F8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54CEB-B9CD-4EFE-9B3B-511C65234DA3}"/>
              </a:ext>
            </a:extLst>
          </p:cNvPr>
          <p:cNvSpPr>
            <a:spLocks noGrp="1"/>
          </p:cNvSpPr>
          <p:nvPr>
            <p:ph type="sldNum" sz="quarter" idx="12"/>
          </p:nvPr>
        </p:nvSpPr>
        <p:spPr/>
        <p:txBody>
          <a:bodyPr/>
          <a:lstStyle/>
          <a:p>
            <a:fld id="{F2F602B7-04CC-4E5C-BE1C-63147D3C0D5D}" type="slidenum">
              <a:rPr lang="en-US" smtClean="0"/>
              <a:t>‹#›</a:t>
            </a:fld>
            <a:endParaRPr lang="en-US"/>
          </a:p>
        </p:txBody>
      </p:sp>
    </p:spTree>
    <p:extLst>
      <p:ext uri="{BB962C8B-B14F-4D97-AF65-F5344CB8AC3E}">
        <p14:creationId xmlns:p14="http://schemas.microsoft.com/office/powerpoint/2010/main" val="63778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B807-94AD-4035-9B37-BFEAD46BF2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2511E9-F762-4F34-B589-89BB22A8D2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F8E64A-A8C8-475E-8D34-B4EC4E8C3DB4}"/>
              </a:ext>
            </a:extLst>
          </p:cNvPr>
          <p:cNvSpPr>
            <a:spLocks noGrp="1"/>
          </p:cNvSpPr>
          <p:nvPr>
            <p:ph type="dt" sz="half" idx="10"/>
          </p:nvPr>
        </p:nvSpPr>
        <p:spPr/>
        <p:txBody>
          <a:bodyPr/>
          <a:lstStyle/>
          <a:p>
            <a:fld id="{DEB901F1-3B89-4642-99BF-0910C18D33B7}" type="datetimeFigureOut">
              <a:rPr lang="en-US" smtClean="0"/>
              <a:t>2/1/2023</a:t>
            </a:fld>
            <a:endParaRPr lang="en-US"/>
          </a:p>
        </p:txBody>
      </p:sp>
      <p:sp>
        <p:nvSpPr>
          <p:cNvPr id="5" name="Footer Placeholder 4">
            <a:extLst>
              <a:ext uri="{FF2B5EF4-FFF2-40B4-BE49-F238E27FC236}">
                <a16:creationId xmlns:a16="http://schemas.microsoft.com/office/drawing/2014/main" id="{2645C44F-E9D7-4E01-B8BC-DCB90091F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CF701-7091-47FF-994C-8A5C03CF5793}"/>
              </a:ext>
            </a:extLst>
          </p:cNvPr>
          <p:cNvSpPr>
            <a:spLocks noGrp="1"/>
          </p:cNvSpPr>
          <p:nvPr>
            <p:ph type="sldNum" sz="quarter" idx="12"/>
          </p:nvPr>
        </p:nvSpPr>
        <p:spPr/>
        <p:txBody>
          <a:bodyPr/>
          <a:lstStyle/>
          <a:p>
            <a:fld id="{F2F602B7-04CC-4E5C-BE1C-63147D3C0D5D}" type="slidenum">
              <a:rPr lang="en-US" smtClean="0"/>
              <a:t>‹#›</a:t>
            </a:fld>
            <a:endParaRPr lang="en-US"/>
          </a:p>
        </p:txBody>
      </p:sp>
    </p:spTree>
    <p:extLst>
      <p:ext uri="{BB962C8B-B14F-4D97-AF65-F5344CB8AC3E}">
        <p14:creationId xmlns:p14="http://schemas.microsoft.com/office/powerpoint/2010/main" val="328690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5CB0-7B70-4BE8-8646-8A70EF4DB7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7ADF26-22DD-4D8A-A561-DD8B2241DC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35152E-F2C9-40C6-AC16-3DB89BB6D8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4A88F8-21EE-4B6C-9AF8-1EE0697877A6}"/>
              </a:ext>
            </a:extLst>
          </p:cNvPr>
          <p:cNvSpPr>
            <a:spLocks noGrp="1"/>
          </p:cNvSpPr>
          <p:nvPr>
            <p:ph type="dt" sz="half" idx="10"/>
          </p:nvPr>
        </p:nvSpPr>
        <p:spPr/>
        <p:txBody>
          <a:bodyPr/>
          <a:lstStyle/>
          <a:p>
            <a:fld id="{DEB901F1-3B89-4642-99BF-0910C18D33B7}" type="datetimeFigureOut">
              <a:rPr lang="en-US" smtClean="0"/>
              <a:t>2/1/2023</a:t>
            </a:fld>
            <a:endParaRPr lang="en-US"/>
          </a:p>
        </p:txBody>
      </p:sp>
      <p:sp>
        <p:nvSpPr>
          <p:cNvPr id="6" name="Footer Placeholder 5">
            <a:extLst>
              <a:ext uri="{FF2B5EF4-FFF2-40B4-BE49-F238E27FC236}">
                <a16:creationId xmlns:a16="http://schemas.microsoft.com/office/drawing/2014/main" id="{09C00401-9889-4F87-AC74-52F7D5F1E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08FB4-2ACB-4096-A9A3-A4E2BA4AB4CC}"/>
              </a:ext>
            </a:extLst>
          </p:cNvPr>
          <p:cNvSpPr>
            <a:spLocks noGrp="1"/>
          </p:cNvSpPr>
          <p:nvPr>
            <p:ph type="sldNum" sz="quarter" idx="12"/>
          </p:nvPr>
        </p:nvSpPr>
        <p:spPr/>
        <p:txBody>
          <a:bodyPr/>
          <a:lstStyle/>
          <a:p>
            <a:fld id="{F2F602B7-04CC-4E5C-BE1C-63147D3C0D5D}" type="slidenum">
              <a:rPr lang="en-US" smtClean="0"/>
              <a:t>‹#›</a:t>
            </a:fld>
            <a:endParaRPr lang="en-US"/>
          </a:p>
        </p:txBody>
      </p:sp>
    </p:spTree>
    <p:extLst>
      <p:ext uri="{BB962C8B-B14F-4D97-AF65-F5344CB8AC3E}">
        <p14:creationId xmlns:p14="http://schemas.microsoft.com/office/powerpoint/2010/main" val="35456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0742-F689-42F0-8C03-BFE870466F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33F46-EC02-4B74-8563-94FDDCE715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45C8F7-E55E-4C5E-9951-4370080B98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507BEF-BB33-4DAF-9BB8-CE7A1E48F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D831E-8F21-4E7F-950D-DD1170FA78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3F9438-D7C5-41FB-B3F5-874155C0AB71}"/>
              </a:ext>
            </a:extLst>
          </p:cNvPr>
          <p:cNvSpPr>
            <a:spLocks noGrp="1"/>
          </p:cNvSpPr>
          <p:nvPr>
            <p:ph type="dt" sz="half" idx="10"/>
          </p:nvPr>
        </p:nvSpPr>
        <p:spPr/>
        <p:txBody>
          <a:bodyPr/>
          <a:lstStyle/>
          <a:p>
            <a:fld id="{DEB901F1-3B89-4642-99BF-0910C18D33B7}" type="datetimeFigureOut">
              <a:rPr lang="en-US" smtClean="0"/>
              <a:t>2/1/2023</a:t>
            </a:fld>
            <a:endParaRPr lang="en-US"/>
          </a:p>
        </p:txBody>
      </p:sp>
      <p:sp>
        <p:nvSpPr>
          <p:cNvPr id="8" name="Footer Placeholder 7">
            <a:extLst>
              <a:ext uri="{FF2B5EF4-FFF2-40B4-BE49-F238E27FC236}">
                <a16:creationId xmlns:a16="http://schemas.microsoft.com/office/drawing/2014/main" id="{D78269A4-A0DE-461A-BC9F-79AAEA6F8E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DB4CF4-F00D-40FB-A9BE-86F09A40CE10}"/>
              </a:ext>
            </a:extLst>
          </p:cNvPr>
          <p:cNvSpPr>
            <a:spLocks noGrp="1"/>
          </p:cNvSpPr>
          <p:nvPr>
            <p:ph type="sldNum" sz="quarter" idx="12"/>
          </p:nvPr>
        </p:nvSpPr>
        <p:spPr/>
        <p:txBody>
          <a:bodyPr/>
          <a:lstStyle/>
          <a:p>
            <a:fld id="{F2F602B7-04CC-4E5C-BE1C-63147D3C0D5D}" type="slidenum">
              <a:rPr lang="en-US" smtClean="0"/>
              <a:t>‹#›</a:t>
            </a:fld>
            <a:endParaRPr lang="en-US"/>
          </a:p>
        </p:txBody>
      </p:sp>
    </p:spTree>
    <p:extLst>
      <p:ext uri="{BB962C8B-B14F-4D97-AF65-F5344CB8AC3E}">
        <p14:creationId xmlns:p14="http://schemas.microsoft.com/office/powerpoint/2010/main" val="223638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1588-4AF6-467B-A88F-BEBEE61F2D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F3C340-4A1A-4ACC-8A14-2BA043D7374A}"/>
              </a:ext>
            </a:extLst>
          </p:cNvPr>
          <p:cNvSpPr>
            <a:spLocks noGrp="1"/>
          </p:cNvSpPr>
          <p:nvPr>
            <p:ph type="dt" sz="half" idx="10"/>
          </p:nvPr>
        </p:nvSpPr>
        <p:spPr/>
        <p:txBody>
          <a:bodyPr/>
          <a:lstStyle/>
          <a:p>
            <a:fld id="{DEB901F1-3B89-4642-99BF-0910C18D33B7}" type="datetimeFigureOut">
              <a:rPr lang="en-US" smtClean="0"/>
              <a:t>2/1/2023</a:t>
            </a:fld>
            <a:endParaRPr lang="en-US"/>
          </a:p>
        </p:txBody>
      </p:sp>
      <p:sp>
        <p:nvSpPr>
          <p:cNvPr id="4" name="Footer Placeholder 3">
            <a:extLst>
              <a:ext uri="{FF2B5EF4-FFF2-40B4-BE49-F238E27FC236}">
                <a16:creationId xmlns:a16="http://schemas.microsoft.com/office/drawing/2014/main" id="{5B7A3E0C-19FC-4DB2-8302-4DAEE1B3B8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83C9A5-4C2F-4601-BDF1-480C298F317E}"/>
              </a:ext>
            </a:extLst>
          </p:cNvPr>
          <p:cNvSpPr>
            <a:spLocks noGrp="1"/>
          </p:cNvSpPr>
          <p:nvPr>
            <p:ph type="sldNum" sz="quarter" idx="12"/>
          </p:nvPr>
        </p:nvSpPr>
        <p:spPr/>
        <p:txBody>
          <a:bodyPr/>
          <a:lstStyle/>
          <a:p>
            <a:fld id="{F2F602B7-04CC-4E5C-BE1C-63147D3C0D5D}" type="slidenum">
              <a:rPr lang="en-US" smtClean="0"/>
              <a:t>‹#›</a:t>
            </a:fld>
            <a:endParaRPr lang="en-US"/>
          </a:p>
        </p:txBody>
      </p:sp>
    </p:spTree>
    <p:extLst>
      <p:ext uri="{BB962C8B-B14F-4D97-AF65-F5344CB8AC3E}">
        <p14:creationId xmlns:p14="http://schemas.microsoft.com/office/powerpoint/2010/main" val="393933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C44686-6E96-46D5-9AC4-9E4B52860357}"/>
              </a:ext>
            </a:extLst>
          </p:cNvPr>
          <p:cNvSpPr>
            <a:spLocks noGrp="1"/>
          </p:cNvSpPr>
          <p:nvPr>
            <p:ph type="dt" sz="half" idx="10"/>
          </p:nvPr>
        </p:nvSpPr>
        <p:spPr/>
        <p:txBody>
          <a:bodyPr/>
          <a:lstStyle/>
          <a:p>
            <a:fld id="{DEB901F1-3B89-4642-99BF-0910C18D33B7}" type="datetimeFigureOut">
              <a:rPr lang="en-US" smtClean="0"/>
              <a:t>2/1/2023</a:t>
            </a:fld>
            <a:endParaRPr lang="en-US"/>
          </a:p>
        </p:txBody>
      </p:sp>
      <p:sp>
        <p:nvSpPr>
          <p:cNvPr id="3" name="Footer Placeholder 2">
            <a:extLst>
              <a:ext uri="{FF2B5EF4-FFF2-40B4-BE49-F238E27FC236}">
                <a16:creationId xmlns:a16="http://schemas.microsoft.com/office/drawing/2014/main" id="{49B102C9-A5A6-4E6E-A333-BD2D741882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58F580-E0D6-4640-B686-6CB89D95B0F2}"/>
              </a:ext>
            </a:extLst>
          </p:cNvPr>
          <p:cNvSpPr>
            <a:spLocks noGrp="1"/>
          </p:cNvSpPr>
          <p:nvPr>
            <p:ph type="sldNum" sz="quarter" idx="12"/>
          </p:nvPr>
        </p:nvSpPr>
        <p:spPr/>
        <p:txBody>
          <a:bodyPr/>
          <a:lstStyle/>
          <a:p>
            <a:fld id="{F2F602B7-04CC-4E5C-BE1C-63147D3C0D5D}" type="slidenum">
              <a:rPr lang="en-US" smtClean="0"/>
              <a:t>‹#›</a:t>
            </a:fld>
            <a:endParaRPr lang="en-US"/>
          </a:p>
        </p:txBody>
      </p:sp>
    </p:spTree>
    <p:extLst>
      <p:ext uri="{BB962C8B-B14F-4D97-AF65-F5344CB8AC3E}">
        <p14:creationId xmlns:p14="http://schemas.microsoft.com/office/powerpoint/2010/main" val="40788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D66D-BBE9-4CF3-A661-17132E49A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B117F6-21BE-4BCF-9F23-A35EE53D02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23796-F322-43C4-82B9-6BC4BDDD0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09B63-BC1D-4F36-B2F0-12E32E3481E0}"/>
              </a:ext>
            </a:extLst>
          </p:cNvPr>
          <p:cNvSpPr>
            <a:spLocks noGrp="1"/>
          </p:cNvSpPr>
          <p:nvPr>
            <p:ph type="dt" sz="half" idx="10"/>
          </p:nvPr>
        </p:nvSpPr>
        <p:spPr/>
        <p:txBody>
          <a:bodyPr/>
          <a:lstStyle/>
          <a:p>
            <a:fld id="{DEB901F1-3B89-4642-99BF-0910C18D33B7}" type="datetimeFigureOut">
              <a:rPr lang="en-US" smtClean="0"/>
              <a:t>2/1/2023</a:t>
            </a:fld>
            <a:endParaRPr lang="en-US"/>
          </a:p>
        </p:txBody>
      </p:sp>
      <p:sp>
        <p:nvSpPr>
          <p:cNvPr id="6" name="Footer Placeholder 5">
            <a:extLst>
              <a:ext uri="{FF2B5EF4-FFF2-40B4-BE49-F238E27FC236}">
                <a16:creationId xmlns:a16="http://schemas.microsoft.com/office/drawing/2014/main" id="{089C8877-56C8-4C26-B700-B74886E06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7CAE15-EC88-4AC6-9357-39D6BF3DB3E3}"/>
              </a:ext>
            </a:extLst>
          </p:cNvPr>
          <p:cNvSpPr>
            <a:spLocks noGrp="1"/>
          </p:cNvSpPr>
          <p:nvPr>
            <p:ph type="sldNum" sz="quarter" idx="12"/>
          </p:nvPr>
        </p:nvSpPr>
        <p:spPr/>
        <p:txBody>
          <a:bodyPr/>
          <a:lstStyle/>
          <a:p>
            <a:fld id="{F2F602B7-04CC-4E5C-BE1C-63147D3C0D5D}" type="slidenum">
              <a:rPr lang="en-US" smtClean="0"/>
              <a:t>‹#›</a:t>
            </a:fld>
            <a:endParaRPr lang="en-US"/>
          </a:p>
        </p:txBody>
      </p:sp>
    </p:spTree>
    <p:extLst>
      <p:ext uri="{BB962C8B-B14F-4D97-AF65-F5344CB8AC3E}">
        <p14:creationId xmlns:p14="http://schemas.microsoft.com/office/powerpoint/2010/main" val="38653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15DD-EB39-41E9-90AB-9A31F747F6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101DF0-73E1-4847-B492-10C9E35D86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6C1A02-ED24-412B-B073-450D24B47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0CAD9-A02F-43E9-A67C-6622FB430381}"/>
              </a:ext>
            </a:extLst>
          </p:cNvPr>
          <p:cNvSpPr>
            <a:spLocks noGrp="1"/>
          </p:cNvSpPr>
          <p:nvPr>
            <p:ph type="dt" sz="half" idx="10"/>
          </p:nvPr>
        </p:nvSpPr>
        <p:spPr/>
        <p:txBody>
          <a:bodyPr/>
          <a:lstStyle/>
          <a:p>
            <a:fld id="{DEB901F1-3B89-4642-99BF-0910C18D33B7}" type="datetimeFigureOut">
              <a:rPr lang="en-US" smtClean="0"/>
              <a:t>2/1/2023</a:t>
            </a:fld>
            <a:endParaRPr lang="en-US"/>
          </a:p>
        </p:txBody>
      </p:sp>
      <p:sp>
        <p:nvSpPr>
          <p:cNvPr id="6" name="Footer Placeholder 5">
            <a:extLst>
              <a:ext uri="{FF2B5EF4-FFF2-40B4-BE49-F238E27FC236}">
                <a16:creationId xmlns:a16="http://schemas.microsoft.com/office/drawing/2014/main" id="{DF2909B3-7EBE-402B-814C-84B2CF0DA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F21D4-E832-4707-97C0-1CF9E78B6C86}"/>
              </a:ext>
            </a:extLst>
          </p:cNvPr>
          <p:cNvSpPr>
            <a:spLocks noGrp="1"/>
          </p:cNvSpPr>
          <p:nvPr>
            <p:ph type="sldNum" sz="quarter" idx="12"/>
          </p:nvPr>
        </p:nvSpPr>
        <p:spPr/>
        <p:txBody>
          <a:bodyPr/>
          <a:lstStyle/>
          <a:p>
            <a:fld id="{F2F602B7-04CC-4E5C-BE1C-63147D3C0D5D}" type="slidenum">
              <a:rPr lang="en-US" smtClean="0"/>
              <a:t>‹#›</a:t>
            </a:fld>
            <a:endParaRPr lang="en-US"/>
          </a:p>
        </p:txBody>
      </p:sp>
    </p:spTree>
    <p:extLst>
      <p:ext uri="{BB962C8B-B14F-4D97-AF65-F5344CB8AC3E}">
        <p14:creationId xmlns:p14="http://schemas.microsoft.com/office/powerpoint/2010/main" val="137191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2E581-151A-4895-A9CB-EEE16DE9B2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865A48-67E4-4056-BAFD-5C744E699D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DBE8D-3DE3-481A-A56F-8FAB0A91B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901F1-3B89-4642-99BF-0910C18D33B7}" type="datetimeFigureOut">
              <a:rPr lang="en-US" smtClean="0"/>
              <a:t>2/1/2023</a:t>
            </a:fld>
            <a:endParaRPr lang="en-US"/>
          </a:p>
        </p:txBody>
      </p:sp>
      <p:sp>
        <p:nvSpPr>
          <p:cNvPr id="5" name="Footer Placeholder 4">
            <a:extLst>
              <a:ext uri="{FF2B5EF4-FFF2-40B4-BE49-F238E27FC236}">
                <a16:creationId xmlns:a16="http://schemas.microsoft.com/office/drawing/2014/main" id="{65B69C81-B73F-4A18-B49B-4ECD87F1A5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25B8FB-A1F5-4E99-9A90-860E3F4EC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602B7-04CC-4E5C-BE1C-63147D3C0D5D}" type="slidenum">
              <a:rPr lang="en-US" smtClean="0"/>
              <a:t>‹#›</a:t>
            </a:fld>
            <a:endParaRPr lang="en-US"/>
          </a:p>
        </p:txBody>
      </p:sp>
    </p:spTree>
    <p:extLst>
      <p:ext uri="{BB962C8B-B14F-4D97-AF65-F5344CB8AC3E}">
        <p14:creationId xmlns:p14="http://schemas.microsoft.com/office/powerpoint/2010/main" val="113824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E5F1-C079-422D-96F1-17B612AFD397}"/>
              </a:ext>
            </a:extLst>
          </p:cNvPr>
          <p:cNvSpPr>
            <a:spLocks noGrp="1"/>
          </p:cNvSpPr>
          <p:nvPr>
            <p:ph type="ctrTitle"/>
          </p:nvPr>
        </p:nvSpPr>
        <p:spPr>
          <a:xfrm>
            <a:off x="804672" y="4007335"/>
            <a:ext cx="6455833" cy="1497998"/>
          </a:xfrm>
        </p:spPr>
        <p:txBody>
          <a:bodyPr anchor="t">
            <a:normAutofit/>
          </a:bodyPr>
          <a:lstStyle/>
          <a:p>
            <a:pPr algn="l"/>
            <a:r>
              <a:rPr lang="en-US" sz="4400" dirty="0"/>
              <a:t>Waupun Police Department </a:t>
            </a:r>
            <a:br>
              <a:rPr lang="en-US" sz="4400" dirty="0"/>
            </a:br>
            <a:r>
              <a:rPr lang="en-US" sz="4400" dirty="0" smtClean="0"/>
              <a:t>2022 </a:t>
            </a:r>
            <a:r>
              <a:rPr lang="en-US" sz="4400" dirty="0"/>
              <a:t>Annual Report</a:t>
            </a:r>
          </a:p>
        </p:txBody>
      </p:sp>
      <p:sp>
        <p:nvSpPr>
          <p:cNvPr id="48" name="Freeform: Shape 44">
            <a:extLst>
              <a:ext uri="{FF2B5EF4-FFF2-40B4-BE49-F238E27FC236}">
                <a16:creationId xmlns:a16="http://schemas.microsoft.com/office/drawing/2014/main" id="{F05C5575-0F07-43D0-AE78-81EAA8E67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7583227-44AB-4ECD-AD51-9EC7A5A3E5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E26B9EF5-5D92-4AC7-BC55-FC5C4C98ED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CED520D6-8B57-4047-BB5F-2BE1017B2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272DABAE-EFC8-4A6F-A78B-B83FFF78B9C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5248" r="-2" b="7500"/>
          <a:stretch/>
        </p:blipFill>
        <p:spPr>
          <a:xfrm>
            <a:off x="4585338" y="211666"/>
            <a:ext cx="2131474" cy="2131483"/>
          </a:xfrm>
          <a:prstGeom prst="rect">
            <a:avLst/>
          </a:prstGeom>
        </p:spPr>
      </p:pic>
      <p:pic>
        <p:nvPicPr>
          <p:cNvPr id="4" name="Picture 3" descr="A close up of a helmet&#10;&#10;Description automatically generated">
            <a:extLst>
              <a:ext uri="{FF2B5EF4-FFF2-40B4-BE49-F238E27FC236}">
                <a16:creationId xmlns:a16="http://schemas.microsoft.com/office/drawing/2014/main" id="{3078ACCE-4BA6-44A8-9AA6-32539F05C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860" y="2581275"/>
            <a:ext cx="2818650" cy="3828669"/>
          </a:xfrm>
          <a:prstGeom prst="rect">
            <a:avLst/>
          </a:prstGeom>
        </p:spPr>
      </p:pic>
    </p:spTree>
    <p:extLst>
      <p:ext uri="{BB962C8B-B14F-4D97-AF65-F5344CB8AC3E}">
        <p14:creationId xmlns:p14="http://schemas.microsoft.com/office/powerpoint/2010/main" val="4029079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EFD753D-6A49-46DD-9E82-AA6E2C62B4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38A5824-1F4A-4EE7-BC13-5BB48FC080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A03165-F22F-496D-97F8-A4E29B33BE1C}"/>
              </a:ext>
            </a:extLst>
          </p:cNvPr>
          <p:cNvSpPr>
            <a:spLocks noGrp="1"/>
          </p:cNvSpPr>
          <p:nvPr>
            <p:ph type="title"/>
          </p:nvPr>
        </p:nvSpPr>
        <p:spPr>
          <a:xfrm>
            <a:off x="797290" y="753138"/>
            <a:ext cx="3608896" cy="918008"/>
          </a:xfrm>
        </p:spPr>
        <p:txBody>
          <a:bodyPr vert="horz" lIns="91440" tIns="45720" rIns="91440" bIns="45720" rtlCol="0" anchor="b">
            <a:normAutofit/>
          </a:bodyPr>
          <a:lstStyle/>
          <a:p>
            <a:r>
              <a:rPr lang="en-US" sz="1700" b="1" dirty="0" smtClean="0">
                <a:solidFill>
                  <a:srgbClr val="FFFFFF"/>
                </a:solidFill>
              </a:rPr>
              <a:t>WPD K9 Program</a:t>
            </a:r>
            <a:r>
              <a:rPr lang="en-US" sz="1700" kern="1200" dirty="0">
                <a:solidFill>
                  <a:srgbClr val="FFFFFF"/>
                </a:solidFill>
                <a:latin typeface="+mj-lt"/>
                <a:ea typeface="+mj-ea"/>
                <a:cs typeface="+mj-cs"/>
              </a:rPr>
              <a:t/>
            </a:r>
            <a:br>
              <a:rPr lang="en-US" sz="1700" kern="1200" dirty="0">
                <a:solidFill>
                  <a:srgbClr val="FFFFFF"/>
                </a:solidFill>
                <a:latin typeface="+mj-lt"/>
                <a:ea typeface="+mj-ea"/>
                <a:cs typeface="+mj-cs"/>
              </a:rPr>
            </a:br>
            <a:r>
              <a:rPr lang="en-US" sz="1700" kern="1200" dirty="0">
                <a:solidFill>
                  <a:srgbClr val="FFFFFF"/>
                </a:solidFill>
                <a:latin typeface="+mj-lt"/>
                <a:ea typeface="+mj-ea"/>
                <a:cs typeface="+mj-cs"/>
              </a:rPr>
              <a:t/>
            </a:r>
            <a:br>
              <a:rPr lang="en-US" sz="1700" kern="1200" dirty="0">
                <a:solidFill>
                  <a:srgbClr val="FFFFFF"/>
                </a:solidFill>
                <a:latin typeface="+mj-lt"/>
                <a:ea typeface="+mj-ea"/>
                <a:cs typeface="+mj-cs"/>
              </a:rPr>
            </a:br>
            <a:endParaRPr lang="en-US" sz="1700" kern="1200" dirty="0">
              <a:solidFill>
                <a:srgbClr val="FFFFFF"/>
              </a:solidFill>
              <a:latin typeface="+mj-lt"/>
              <a:ea typeface="+mj-ea"/>
              <a:cs typeface="+mj-cs"/>
            </a:endParaRPr>
          </a:p>
        </p:txBody>
      </p:sp>
      <p:sp>
        <p:nvSpPr>
          <p:cNvPr id="31" name="Title 1">
            <a:extLst>
              <a:ext uri="{FF2B5EF4-FFF2-40B4-BE49-F238E27FC236}">
                <a16:creationId xmlns:a16="http://schemas.microsoft.com/office/drawing/2014/main" id="{DFF13227-CDE0-4023-98B6-814C51508BEB}"/>
              </a:ext>
            </a:extLst>
          </p:cNvPr>
          <p:cNvSpPr txBox="1">
            <a:spLocks/>
          </p:cNvSpPr>
          <p:nvPr/>
        </p:nvSpPr>
        <p:spPr>
          <a:xfrm>
            <a:off x="760559" y="1502489"/>
            <a:ext cx="3607930" cy="1051525"/>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Thanks to all of the officers, citizens, businesses, and other organizations for helping to fund our K9 Program. This program would not be possible if the entire community didn’t work together. </a:t>
            </a:r>
          </a:p>
          <a:p>
            <a:pPr indent="-228600">
              <a:spcAft>
                <a:spcPts val="600"/>
              </a:spcAft>
              <a:buFont typeface="Arial" panose="020B0604020202020204" pitchFamily="34" charset="0"/>
              <a:buChar char="•"/>
            </a:pPr>
            <a:r>
              <a:rPr lang="en-US" sz="1100" dirty="0" smtClean="0">
                <a:solidFill>
                  <a:srgbClr val="FFFFFF"/>
                </a:solidFill>
                <a:effectLst/>
                <a:latin typeface="+mn-lt"/>
                <a:ea typeface="+mn-ea"/>
                <a:cs typeface="+mn-cs"/>
              </a:rPr>
              <a:t>Officer Halverson and K9 Jet were selected to carry on the long tradition of K9 teams at the Waupun Police Dept.</a:t>
            </a:r>
            <a:endParaRPr lang="en-US" sz="1100" dirty="0">
              <a:solidFill>
                <a:srgbClr val="FFFFFF"/>
              </a:solidFill>
              <a:effectLst/>
              <a:latin typeface="+mn-lt"/>
              <a:ea typeface="+mn-ea"/>
              <a:cs typeface="+mn-cs"/>
            </a:endParaRPr>
          </a:p>
        </p:txBody>
      </p:sp>
      <p:pic>
        <p:nvPicPr>
          <p:cNvPr id="3076" name="Picture 4" descr="May be an image of 4 people, people standing and outdo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9239" y="141564"/>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y be an image of 4 people, people standing and out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902" y="99521"/>
            <a:ext cx="2610505" cy="2610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y be an image of 4 people and outdo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5378" y="2382576"/>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y be an image of 4 people, people standing and outdo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4925" y="99521"/>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No photo description avail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434" y="4230760"/>
            <a:ext cx="2057351" cy="205735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May be an image of 4 people and outdoo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7415" y="4878574"/>
            <a:ext cx="1826839" cy="18268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No photo description availab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0339" y="2447925"/>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No photo description availab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63619" y="4665633"/>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No photo description availab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2924" y="2763837"/>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May be an image of 1 person, dog and outdoo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9765" y="2554014"/>
            <a:ext cx="1835040" cy="183504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May be an image of 2 people, dog, car and outdoor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9779" y="4645104"/>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21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9CFCE6-877F-4858-B8BD-2C52CA8AFB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213F8A0-12AE-4514-8372-0DD766EC28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EFF17D4-9A8C-4CE5-B096-D8CCD44004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5421" y="480059"/>
            <a:ext cx="4552248" cy="5897881"/>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09416" y="480059"/>
            <a:ext cx="4553022" cy="5898884"/>
          </a:xfrm>
          <a:prstGeom prst="rect">
            <a:avLst/>
          </a:prstGeom>
        </p:spPr>
      </p:pic>
    </p:spTree>
    <p:extLst>
      <p:ext uri="{BB962C8B-B14F-4D97-AF65-F5344CB8AC3E}">
        <p14:creationId xmlns:p14="http://schemas.microsoft.com/office/powerpoint/2010/main" val="309063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9CFCE6-877F-4858-B8BD-2C52CA8AFB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213F8A0-12AE-4514-8372-0DD766EC28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EFF17D4-9A8C-4CE5-B096-D8CCD44004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4137" y="480060"/>
            <a:ext cx="4552248" cy="5897880"/>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33911" y="480060"/>
            <a:ext cx="4552247" cy="5897880"/>
          </a:xfrm>
          <a:prstGeom prst="rect">
            <a:avLst/>
          </a:prstGeom>
        </p:spPr>
      </p:pic>
    </p:spTree>
    <p:extLst>
      <p:ext uri="{BB962C8B-B14F-4D97-AF65-F5344CB8AC3E}">
        <p14:creationId xmlns:p14="http://schemas.microsoft.com/office/powerpoint/2010/main" val="2861738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3B45-3031-4236-A217-D9A71B7FDCDB}"/>
              </a:ext>
            </a:extLst>
          </p:cNvPr>
          <p:cNvSpPr>
            <a:spLocks noGrp="1"/>
          </p:cNvSpPr>
          <p:nvPr>
            <p:ph type="title"/>
          </p:nvPr>
        </p:nvSpPr>
        <p:spPr>
          <a:xfrm>
            <a:off x="801099" y="1396289"/>
            <a:ext cx="5006336" cy="1325563"/>
          </a:xfrm>
        </p:spPr>
        <p:txBody>
          <a:bodyPr vert="horz" lIns="91440" tIns="45720" rIns="91440" bIns="45720" rtlCol="0" anchor="ctr">
            <a:normAutofit/>
          </a:bodyPr>
          <a:lstStyle/>
          <a:p>
            <a:r>
              <a:rPr lang="en-US" sz="2800" dirty="0"/>
              <a:t/>
            </a:r>
            <a:br>
              <a:rPr lang="en-US" sz="2800" dirty="0"/>
            </a:br>
            <a:r>
              <a:rPr lang="en-US" sz="2800" dirty="0"/>
              <a:t/>
            </a:r>
            <a:br>
              <a:rPr lang="en-US" sz="2800" dirty="0"/>
            </a:br>
            <a:endParaRPr lang="en-US" sz="2800" dirty="0"/>
          </a:p>
        </p:txBody>
      </p:sp>
      <p:sp>
        <p:nvSpPr>
          <p:cNvPr id="25" name="Title 1">
            <a:extLst>
              <a:ext uri="{FF2B5EF4-FFF2-40B4-BE49-F238E27FC236}">
                <a16:creationId xmlns:a16="http://schemas.microsoft.com/office/drawing/2014/main" id="{335D6710-0709-4320-BF90-FF0DBFE62108}"/>
              </a:ext>
            </a:extLst>
          </p:cNvPr>
          <p:cNvSpPr txBox="1">
            <a:spLocks/>
          </p:cNvSpPr>
          <p:nvPr/>
        </p:nvSpPr>
        <p:spPr>
          <a:xfrm>
            <a:off x="516978" y="2304821"/>
            <a:ext cx="5290457" cy="38876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400" dirty="0">
                <a:solidFill>
                  <a:schemeClr val="tx1">
                    <a:lumMod val="95000"/>
                  </a:schemeClr>
                </a:solidFill>
                <a:latin typeface="+mn-lt"/>
                <a:ea typeface="+mn-ea"/>
                <a:cs typeface="+mn-cs"/>
              </a:rPr>
              <a:t>Message From Chief Scott Louden </a:t>
            </a:r>
            <a:br>
              <a:rPr lang="en-US" sz="1400" dirty="0">
                <a:solidFill>
                  <a:schemeClr val="tx1">
                    <a:lumMod val="95000"/>
                  </a:schemeClr>
                </a:solidFill>
                <a:latin typeface="+mn-lt"/>
                <a:ea typeface="+mn-ea"/>
                <a:cs typeface="+mn-cs"/>
              </a:rPr>
            </a:br>
            <a:endParaRPr lang="en-US" sz="1400" dirty="0">
              <a:solidFill>
                <a:schemeClr val="tx1">
                  <a:lumMod val="95000"/>
                </a:schemeClr>
              </a:solidFill>
              <a:latin typeface="+mn-lt"/>
              <a:ea typeface="+mn-ea"/>
              <a:cs typeface="+mn-cs"/>
            </a:endParaRPr>
          </a:p>
          <a:p>
            <a:pPr>
              <a:spcAft>
                <a:spcPts val="600"/>
              </a:spcAft>
            </a:pPr>
            <a:r>
              <a:rPr lang="en-US" sz="1400" dirty="0" smtClean="0">
                <a:solidFill>
                  <a:schemeClr val="tx1">
                    <a:lumMod val="95000"/>
                  </a:schemeClr>
                </a:solidFill>
                <a:latin typeface="+mn-lt"/>
                <a:ea typeface="+mn-ea"/>
                <a:cs typeface="+mn-cs"/>
              </a:rPr>
              <a:t>As Chief our </a:t>
            </a:r>
            <a:r>
              <a:rPr lang="en-US" sz="1400" smtClean="0">
                <a:solidFill>
                  <a:schemeClr val="tx1">
                    <a:lumMod val="95000"/>
                  </a:schemeClr>
                </a:solidFill>
                <a:latin typeface="+mn-lt"/>
                <a:ea typeface="+mn-ea"/>
                <a:cs typeface="+mn-cs"/>
              </a:rPr>
              <a:t>Department would to </a:t>
            </a:r>
            <a:r>
              <a:rPr lang="en-US" sz="1400" dirty="0" smtClean="0">
                <a:solidFill>
                  <a:schemeClr val="tx1">
                    <a:lumMod val="95000"/>
                  </a:schemeClr>
                </a:solidFill>
                <a:latin typeface="+mn-lt"/>
                <a:ea typeface="+mn-ea"/>
                <a:cs typeface="+mn-cs"/>
              </a:rPr>
              <a:t>thank our community for their continuous and generous support.  </a:t>
            </a:r>
            <a:r>
              <a:rPr lang="en-US" sz="1400" dirty="0" smtClean="0">
                <a:solidFill>
                  <a:schemeClr val="tx1">
                    <a:lumMod val="95000"/>
                  </a:schemeClr>
                </a:solidFill>
                <a:latin typeface="+mn-lt"/>
                <a:ea typeface="+mn-ea"/>
                <a:cs typeface="+mn-cs"/>
              </a:rPr>
              <a:t>The </a:t>
            </a:r>
            <a:r>
              <a:rPr lang="en-US" sz="1400" dirty="0" smtClean="0">
                <a:solidFill>
                  <a:schemeClr val="tx1">
                    <a:lumMod val="95000"/>
                  </a:schemeClr>
                </a:solidFill>
                <a:latin typeface="+mn-lt"/>
                <a:ea typeface="+mn-ea"/>
                <a:cs typeface="+mn-cs"/>
              </a:rPr>
              <a:t>department was able to participate with in person community events such as; the Bicycle Rodeo, Halloween on Main, Shop w/a Cop, Breakfast w/Santa, Senior Citizen Police Academy and other parades and celebrations throughout the year. The </a:t>
            </a:r>
            <a:r>
              <a:rPr lang="en-US" sz="1400" dirty="0">
                <a:solidFill>
                  <a:schemeClr val="tx1">
                    <a:lumMod val="95000"/>
                  </a:schemeClr>
                </a:solidFill>
                <a:latin typeface="+mn-lt"/>
                <a:ea typeface="+mn-ea"/>
                <a:cs typeface="+mn-cs"/>
              </a:rPr>
              <a:t>city of Waupun </a:t>
            </a:r>
            <a:r>
              <a:rPr lang="en-US" sz="1400" dirty="0" smtClean="0">
                <a:solidFill>
                  <a:schemeClr val="tx1">
                    <a:lumMod val="95000"/>
                  </a:schemeClr>
                </a:solidFill>
                <a:latin typeface="+mn-lt"/>
                <a:ea typeface="+mn-ea"/>
                <a:cs typeface="+mn-cs"/>
              </a:rPr>
              <a:t>continues to remain a very safe place to reside as we were </a:t>
            </a:r>
            <a:r>
              <a:rPr lang="en-US" sz="1400" dirty="0">
                <a:solidFill>
                  <a:schemeClr val="tx1">
                    <a:lumMod val="95000"/>
                  </a:schemeClr>
                </a:solidFill>
                <a:latin typeface="+mn-lt"/>
                <a:ea typeface="+mn-ea"/>
                <a:cs typeface="+mn-cs"/>
              </a:rPr>
              <a:t>ranked as the </a:t>
            </a:r>
            <a:r>
              <a:rPr lang="en-US" sz="1400" dirty="0" smtClean="0">
                <a:solidFill>
                  <a:schemeClr val="tx1">
                    <a:lumMod val="95000"/>
                  </a:schemeClr>
                </a:solidFill>
                <a:latin typeface="+mn-lt"/>
                <a:ea typeface="+mn-ea"/>
                <a:cs typeface="+mn-cs"/>
              </a:rPr>
              <a:t>15</a:t>
            </a:r>
            <a:r>
              <a:rPr lang="en-US" sz="1400" baseline="30000" dirty="0" smtClean="0">
                <a:solidFill>
                  <a:schemeClr val="tx1">
                    <a:lumMod val="95000"/>
                  </a:schemeClr>
                </a:solidFill>
                <a:latin typeface="+mn-lt"/>
                <a:ea typeface="+mn-ea"/>
                <a:cs typeface="+mn-cs"/>
              </a:rPr>
              <a:t>th</a:t>
            </a:r>
            <a:r>
              <a:rPr lang="en-US" sz="1400" dirty="0" smtClean="0">
                <a:solidFill>
                  <a:schemeClr val="tx1">
                    <a:lumMod val="95000"/>
                  </a:schemeClr>
                </a:solidFill>
                <a:latin typeface="+mn-lt"/>
                <a:ea typeface="+mn-ea"/>
                <a:cs typeface="+mn-cs"/>
              </a:rPr>
              <a:t> </a:t>
            </a:r>
            <a:r>
              <a:rPr lang="en-US" sz="1400" dirty="0">
                <a:solidFill>
                  <a:schemeClr val="tx1">
                    <a:lumMod val="95000"/>
                  </a:schemeClr>
                </a:solidFill>
                <a:latin typeface="+mn-lt"/>
                <a:ea typeface="+mn-ea"/>
                <a:cs typeface="+mn-cs"/>
              </a:rPr>
              <a:t>safest city in </a:t>
            </a:r>
            <a:r>
              <a:rPr lang="en-US" sz="1400" dirty="0" smtClean="0">
                <a:solidFill>
                  <a:schemeClr val="tx1">
                    <a:lumMod val="95000"/>
                  </a:schemeClr>
                </a:solidFill>
                <a:latin typeface="+mn-lt"/>
                <a:ea typeface="+mn-ea"/>
                <a:cs typeface="+mn-cs"/>
              </a:rPr>
              <a:t>Wisconsin in 2022. We are </a:t>
            </a:r>
            <a:r>
              <a:rPr lang="en-US" sz="1400" dirty="0">
                <a:solidFill>
                  <a:schemeClr val="tx1">
                    <a:lumMod val="95000"/>
                  </a:schemeClr>
                </a:solidFill>
                <a:latin typeface="+mn-lt"/>
                <a:ea typeface="+mn-ea"/>
                <a:cs typeface="+mn-cs"/>
              </a:rPr>
              <a:t>committed to providing a safe environment so that citizens and visitors can work, live, and enjoy a high quality of life. I’d like to personally thank all of the members of the police department for their hard work and dedication to this community. See you in </a:t>
            </a:r>
            <a:r>
              <a:rPr lang="en-US" sz="1400" dirty="0" smtClean="0">
                <a:solidFill>
                  <a:schemeClr val="tx1">
                    <a:lumMod val="95000"/>
                  </a:schemeClr>
                </a:solidFill>
                <a:latin typeface="+mn-lt"/>
                <a:ea typeface="+mn-ea"/>
                <a:cs typeface="+mn-cs"/>
              </a:rPr>
              <a:t>2023!</a:t>
            </a:r>
            <a:endParaRPr lang="en-US" sz="1400" dirty="0">
              <a:solidFill>
                <a:schemeClr val="tx1">
                  <a:lumMod val="95000"/>
                </a:schemeClr>
              </a:solidFill>
              <a:latin typeface="+mn-lt"/>
              <a:ea typeface="+mn-ea"/>
              <a:cs typeface="+mn-cs"/>
            </a:endParaRPr>
          </a:p>
          <a:p>
            <a:pPr indent="-228600">
              <a:spcAft>
                <a:spcPts val="600"/>
              </a:spcAft>
              <a:buFont typeface="Arial" panose="020B0604020202020204" pitchFamily="34" charset="0"/>
              <a:buChar char="•"/>
            </a:pPr>
            <a:endParaRPr lang="en-US" sz="1400" dirty="0">
              <a:solidFill>
                <a:schemeClr val="tx1">
                  <a:lumMod val="95000"/>
                </a:schemeClr>
              </a:solidFill>
              <a:latin typeface="+mn-lt"/>
              <a:ea typeface="+mn-ea"/>
              <a:cs typeface="+mn-cs"/>
            </a:endParaRPr>
          </a:p>
          <a:p>
            <a:pPr>
              <a:spcAft>
                <a:spcPts val="600"/>
              </a:spcAft>
            </a:pPr>
            <a:r>
              <a:rPr lang="en-US" sz="1400" dirty="0">
                <a:solidFill>
                  <a:schemeClr val="tx1">
                    <a:lumMod val="95000"/>
                  </a:schemeClr>
                </a:solidFill>
                <a:latin typeface="+mn-lt"/>
                <a:ea typeface="+mn-ea"/>
                <a:cs typeface="+mn-cs"/>
              </a:rPr>
              <a:t>Chief Scott Louden</a:t>
            </a:r>
            <a:r>
              <a:rPr lang="en-US" sz="900" dirty="0">
                <a:latin typeface="+mn-lt"/>
                <a:ea typeface="+mn-ea"/>
                <a:cs typeface="+mn-cs"/>
              </a:rPr>
              <a:t/>
            </a:r>
            <a:br>
              <a:rPr lang="en-US" sz="900" dirty="0">
                <a:latin typeface="+mn-lt"/>
                <a:ea typeface="+mn-ea"/>
                <a:cs typeface="+mn-cs"/>
              </a:rPr>
            </a:br>
            <a:endParaRPr lang="en-US" sz="900" dirty="0">
              <a:latin typeface="+mn-lt"/>
              <a:ea typeface="+mn-ea"/>
              <a:cs typeface="+mn-cs"/>
            </a:endParaRPr>
          </a:p>
        </p:txBody>
      </p:sp>
      <p:sp>
        <p:nvSpPr>
          <p:cNvPr id="50" name="Freeform: Shape 49">
            <a:extLst>
              <a:ext uri="{FF2B5EF4-FFF2-40B4-BE49-F238E27FC236}">
                <a16:creationId xmlns:a16="http://schemas.microsoft.com/office/drawing/2014/main"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wearing a uniform&#10;&#10;Description automatically generated">
            <a:extLst>
              <a:ext uri="{FF2B5EF4-FFF2-40B4-BE49-F238E27FC236}">
                <a16:creationId xmlns:a16="http://schemas.microsoft.com/office/drawing/2014/main" id="{48662E94-D89C-4F89-B317-8256C7F4B1DA}"/>
              </a:ext>
            </a:extLst>
          </p:cNvPr>
          <p:cNvPicPr>
            <a:picLocks noChangeAspect="1"/>
          </p:cNvPicPr>
          <p:nvPr/>
        </p:nvPicPr>
        <p:blipFill rotWithShape="1">
          <a:blip r:embed="rId2">
            <a:extLst>
              <a:ext uri="{28A0092B-C50C-407E-A947-70E740481C1C}">
                <a14:useLocalDpi xmlns:a14="http://schemas.microsoft.com/office/drawing/2010/main" val="0"/>
              </a:ext>
            </a:extLst>
          </a:blip>
          <a:srcRect r="-3" b="8924"/>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309321794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55C01129-3453-464D-A870-ED71C6E89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D2781A6-5C82-4764-B489-F9A599C0A7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2D3F82-FA3C-4DBC-963F-C029CC359D85}"/>
              </a:ext>
            </a:extLst>
          </p:cNvPr>
          <p:cNvSpPr>
            <a:spLocks noGrp="1"/>
          </p:cNvSpPr>
          <p:nvPr>
            <p:ph type="title"/>
          </p:nvPr>
        </p:nvSpPr>
        <p:spPr>
          <a:xfrm>
            <a:off x="4197151" y="1430079"/>
            <a:ext cx="3728483" cy="1350335"/>
          </a:xfrm>
        </p:spPr>
        <p:txBody>
          <a:bodyPr vert="horz" lIns="91440" tIns="45720" rIns="91440" bIns="45720" rtlCol="0" anchor="b">
            <a:normAutofit/>
          </a:bodyPr>
          <a:lstStyle/>
          <a:p>
            <a:pPr algn="ctr"/>
            <a:r>
              <a:rPr lang="en-US" sz="900" kern="1200" dirty="0">
                <a:solidFill>
                  <a:schemeClr val="bg1">
                    <a:alpha val="60000"/>
                  </a:schemeClr>
                </a:solidFill>
                <a:latin typeface="+mj-lt"/>
                <a:ea typeface="+mj-ea"/>
                <a:cs typeface="+mj-cs"/>
              </a:rPr>
              <a:t/>
            </a:r>
            <a:br>
              <a:rPr lang="en-US" sz="900" kern="1200" dirty="0">
                <a:solidFill>
                  <a:schemeClr val="bg1">
                    <a:alpha val="60000"/>
                  </a:schemeClr>
                </a:solidFill>
                <a:latin typeface="+mj-lt"/>
                <a:ea typeface="+mj-ea"/>
                <a:cs typeface="+mj-cs"/>
              </a:rPr>
            </a:br>
            <a:r>
              <a:rPr lang="en-US" sz="900" kern="1200" dirty="0">
                <a:solidFill>
                  <a:schemeClr val="bg1">
                    <a:alpha val="60000"/>
                  </a:schemeClr>
                </a:solidFill>
                <a:latin typeface="+mj-lt"/>
                <a:ea typeface="+mj-ea"/>
                <a:cs typeface="+mj-cs"/>
              </a:rPr>
              <a:t/>
            </a:r>
            <a:br>
              <a:rPr lang="en-US" sz="900" kern="1200" dirty="0">
                <a:solidFill>
                  <a:schemeClr val="bg1">
                    <a:alpha val="60000"/>
                  </a:schemeClr>
                </a:solidFill>
                <a:latin typeface="+mj-lt"/>
                <a:ea typeface="+mj-ea"/>
                <a:cs typeface="+mj-cs"/>
              </a:rPr>
            </a:br>
            <a:endParaRPr lang="en-US" sz="900" kern="1200" dirty="0">
              <a:solidFill>
                <a:schemeClr val="bg1">
                  <a:alpha val="60000"/>
                </a:schemeClr>
              </a:solidFill>
              <a:latin typeface="+mj-lt"/>
              <a:ea typeface="+mj-ea"/>
              <a:cs typeface="+mj-cs"/>
            </a:endParaRPr>
          </a:p>
        </p:txBody>
      </p:sp>
      <p:sp>
        <p:nvSpPr>
          <p:cNvPr id="5" name="Content Placeholder 4">
            <a:extLst>
              <a:ext uri="{FF2B5EF4-FFF2-40B4-BE49-F238E27FC236}">
                <a16:creationId xmlns:a16="http://schemas.microsoft.com/office/drawing/2014/main" id="{91755D93-8FAB-412C-94D6-27643078B840}"/>
              </a:ext>
            </a:extLst>
          </p:cNvPr>
          <p:cNvSpPr>
            <a:spLocks noGrp="1"/>
          </p:cNvSpPr>
          <p:nvPr>
            <p:ph sz="half" idx="2"/>
          </p:nvPr>
        </p:nvSpPr>
        <p:spPr>
          <a:xfrm>
            <a:off x="4198797" y="1244188"/>
            <a:ext cx="3680927" cy="4129340"/>
          </a:xfrm>
        </p:spPr>
        <p:txBody>
          <a:bodyPr vert="horz" lIns="91440" tIns="45720" rIns="91440" bIns="45720" rtlCol="0" anchor="t">
            <a:normAutofit/>
          </a:bodyPr>
          <a:lstStyle/>
          <a:p>
            <a:pPr marL="0" indent="0" algn="ctr">
              <a:buNone/>
            </a:pPr>
            <a:r>
              <a:rPr lang="en-US" sz="1100" u="sng" kern="1200" dirty="0" smtClean="0">
                <a:solidFill>
                  <a:schemeClr val="bg1">
                    <a:alpha val="60000"/>
                  </a:schemeClr>
                </a:solidFill>
                <a:latin typeface="+mj-lt"/>
                <a:ea typeface="+mj-ea"/>
                <a:cs typeface="+mj-cs"/>
              </a:rPr>
              <a:t>New Hires</a:t>
            </a:r>
          </a:p>
          <a:p>
            <a:r>
              <a:rPr lang="en-US" sz="1100" dirty="0">
                <a:solidFill>
                  <a:schemeClr val="bg1">
                    <a:alpha val="60000"/>
                  </a:schemeClr>
                </a:solidFill>
              </a:rPr>
              <a:t>Officer </a:t>
            </a:r>
            <a:r>
              <a:rPr lang="en-US" sz="1100" dirty="0" smtClean="0">
                <a:solidFill>
                  <a:schemeClr val="bg1">
                    <a:alpha val="60000"/>
                  </a:schemeClr>
                </a:solidFill>
              </a:rPr>
              <a:t>Alex Warner was hired in May 2022, successfully complete the police recruit academy, and is currently field training.  (pictured left w/Chief Louden)</a:t>
            </a:r>
            <a:endParaRPr lang="en-US" sz="1100" dirty="0">
              <a:solidFill>
                <a:schemeClr val="bg1">
                  <a:alpha val="60000"/>
                </a:schemeClr>
              </a:solidFill>
            </a:endParaRPr>
          </a:p>
          <a:p>
            <a:r>
              <a:rPr lang="en-US" sz="1100" dirty="0">
                <a:solidFill>
                  <a:schemeClr val="bg1">
                    <a:alpha val="60000"/>
                  </a:schemeClr>
                </a:solidFill>
              </a:rPr>
              <a:t>Officer </a:t>
            </a:r>
            <a:r>
              <a:rPr lang="en-US" sz="1100" dirty="0" smtClean="0">
                <a:solidFill>
                  <a:schemeClr val="bg1">
                    <a:alpha val="60000"/>
                  </a:schemeClr>
                </a:solidFill>
              </a:rPr>
              <a:t>Jaret Knudson was hired in December 2022 and is currently in field training.  (pictured left with Deputy Chief Rasch and Mayor Bishop)</a:t>
            </a:r>
          </a:p>
          <a:p>
            <a:pPr marL="0" indent="0" algn="ctr">
              <a:buNone/>
            </a:pPr>
            <a:endParaRPr lang="en-US" sz="1100" dirty="0">
              <a:solidFill>
                <a:schemeClr val="bg1">
                  <a:alpha val="60000"/>
                </a:schemeClr>
              </a:solidFill>
            </a:endParaRPr>
          </a:p>
          <a:p>
            <a:pPr marL="0" indent="0" algn="ctr">
              <a:buNone/>
            </a:pPr>
            <a:r>
              <a:rPr lang="en-US" sz="1100" u="sng" kern="1200" dirty="0" smtClean="0">
                <a:solidFill>
                  <a:schemeClr val="bg1">
                    <a:alpha val="60000"/>
                  </a:schemeClr>
                </a:solidFill>
                <a:latin typeface="+mj-lt"/>
                <a:ea typeface="+mj-ea"/>
                <a:cs typeface="+mj-cs"/>
              </a:rPr>
              <a:t>Departures</a:t>
            </a:r>
            <a:endParaRPr lang="en-US" sz="1100" u="sng" kern="1200" dirty="0">
              <a:solidFill>
                <a:schemeClr val="bg1">
                  <a:alpha val="60000"/>
                </a:schemeClr>
              </a:solidFill>
              <a:latin typeface="+mj-lt"/>
              <a:ea typeface="+mj-ea"/>
              <a:cs typeface="+mj-cs"/>
            </a:endParaRPr>
          </a:p>
          <a:p>
            <a:r>
              <a:rPr lang="en-US" sz="1100" kern="1200" dirty="0">
                <a:solidFill>
                  <a:schemeClr val="bg1">
                    <a:alpha val="60000"/>
                  </a:schemeClr>
                </a:solidFill>
                <a:latin typeface="+mj-lt"/>
                <a:ea typeface="+mj-ea"/>
                <a:cs typeface="+mj-cs"/>
              </a:rPr>
              <a:t>Officer </a:t>
            </a:r>
            <a:r>
              <a:rPr lang="en-US" sz="1100" dirty="0" smtClean="0">
                <a:solidFill>
                  <a:schemeClr val="bg1">
                    <a:alpha val="60000"/>
                  </a:schemeClr>
                </a:solidFill>
                <a:latin typeface="+mj-lt"/>
                <a:ea typeface="+mj-ea"/>
                <a:cs typeface="+mj-cs"/>
              </a:rPr>
              <a:t>Jason Hraban retired after</a:t>
            </a:r>
            <a:r>
              <a:rPr lang="en-US" sz="1100" kern="1200" dirty="0" smtClean="0">
                <a:solidFill>
                  <a:schemeClr val="bg1">
                    <a:alpha val="60000"/>
                  </a:schemeClr>
                </a:solidFill>
                <a:latin typeface="+mj-lt"/>
                <a:ea typeface="+mj-ea"/>
                <a:cs typeface="+mj-cs"/>
              </a:rPr>
              <a:t> 24 </a:t>
            </a:r>
            <a:r>
              <a:rPr lang="en-US" sz="1100" kern="1200" dirty="0">
                <a:solidFill>
                  <a:schemeClr val="bg1">
                    <a:alpha val="60000"/>
                  </a:schemeClr>
                </a:solidFill>
                <a:latin typeface="+mj-lt"/>
                <a:ea typeface="+mj-ea"/>
                <a:cs typeface="+mj-cs"/>
              </a:rPr>
              <a:t>years of service to the city of Waupun. </a:t>
            </a:r>
          </a:p>
          <a:p>
            <a:r>
              <a:rPr lang="en-US" sz="1100" dirty="0">
                <a:solidFill>
                  <a:schemeClr val="bg1">
                    <a:alpha val="60000"/>
                  </a:schemeClr>
                </a:solidFill>
                <a:latin typeface="+mj-lt"/>
                <a:ea typeface="+mj-ea"/>
                <a:cs typeface="+mj-cs"/>
              </a:rPr>
              <a:t>Officer </a:t>
            </a:r>
            <a:r>
              <a:rPr lang="en-US" sz="1100" dirty="0" smtClean="0">
                <a:solidFill>
                  <a:schemeClr val="bg1">
                    <a:alpha val="60000"/>
                  </a:schemeClr>
                </a:solidFill>
                <a:latin typeface="+mj-lt"/>
                <a:ea typeface="+mj-ea"/>
                <a:cs typeface="+mj-cs"/>
              </a:rPr>
              <a:t>Nicholas Kearns </a:t>
            </a:r>
            <a:r>
              <a:rPr lang="en-US" sz="1100" dirty="0">
                <a:solidFill>
                  <a:schemeClr val="bg1">
                    <a:alpha val="60000"/>
                  </a:schemeClr>
                </a:solidFill>
                <a:latin typeface="+mj-lt"/>
                <a:ea typeface="+mj-ea"/>
                <a:cs typeface="+mj-cs"/>
              </a:rPr>
              <a:t>took a </a:t>
            </a:r>
            <a:r>
              <a:rPr lang="en-US" sz="1100" dirty="0" smtClean="0">
                <a:solidFill>
                  <a:schemeClr val="bg1">
                    <a:alpha val="60000"/>
                  </a:schemeClr>
                </a:solidFill>
                <a:latin typeface="+mj-lt"/>
                <a:ea typeface="+mj-ea"/>
                <a:cs typeface="+mj-cs"/>
              </a:rPr>
              <a:t>sheriff’s deputy position </a:t>
            </a:r>
            <a:r>
              <a:rPr lang="en-US" sz="1100" dirty="0">
                <a:solidFill>
                  <a:schemeClr val="bg1">
                    <a:alpha val="60000"/>
                  </a:schemeClr>
                </a:solidFill>
                <a:latin typeface="+mj-lt"/>
                <a:ea typeface="+mj-ea"/>
                <a:cs typeface="+mj-cs"/>
              </a:rPr>
              <a:t>with the </a:t>
            </a:r>
            <a:r>
              <a:rPr lang="en-US" sz="1100" dirty="0" smtClean="0">
                <a:solidFill>
                  <a:schemeClr val="bg1">
                    <a:alpha val="60000"/>
                  </a:schemeClr>
                </a:solidFill>
                <a:latin typeface="+mj-lt"/>
                <a:ea typeface="+mj-ea"/>
                <a:cs typeface="+mj-cs"/>
              </a:rPr>
              <a:t>Columbia County Sheriff’s Office </a:t>
            </a:r>
            <a:r>
              <a:rPr lang="en-US" sz="1100" dirty="0">
                <a:solidFill>
                  <a:schemeClr val="bg1">
                    <a:alpha val="60000"/>
                  </a:schemeClr>
                </a:solidFill>
                <a:latin typeface="+mj-lt"/>
                <a:ea typeface="+mj-ea"/>
                <a:cs typeface="+mj-cs"/>
              </a:rPr>
              <a:t>after </a:t>
            </a:r>
            <a:r>
              <a:rPr lang="en-US" sz="1100" dirty="0" smtClean="0">
                <a:solidFill>
                  <a:schemeClr val="bg1">
                    <a:alpha val="60000"/>
                  </a:schemeClr>
                </a:solidFill>
                <a:latin typeface="+mj-lt"/>
                <a:ea typeface="+mj-ea"/>
                <a:cs typeface="+mj-cs"/>
              </a:rPr>
              <a:t>1 year </a:t>
            </a:r>
            <a:r>
              <a:rPr lang="en-US" sz="1100" dirty="0">
                <a:solidFill>
                  <a:schemeClr val="bg1">
                    <a:alpha val="60000"/>
                  </a:schemeClr>
                </a:solidFill>
                <a:latin typeface="+mj-lt"/>
                <a:ea typeface="+mj-ea"/>
                <a:cs typeface="+mj-cs"/>
              </a:rPr>
              <a:t>of service to the City of Waupun</a:t>
            </a:r>
            <a:r>
              <a:rPr lang="en-US" sz="1100" dirty="0" smtClean="0">
                <a:solidFill>
                  <a:schemeClr val="bg1">
                    <a:alpha val="60000"/>
                  </a:schemeClr>
                </a:solidFill>
                <a:latin typeface="+mj-lt"/>
                <a:ea typeface="+mj-ea"/>
                <a:cs typeface="+mj-cs"/>
              </a:rPr>
              <a:t>.</a:t>
            </a:r>
            <a:endParaRPr lang="en-US" sz="1100" dirty="0">
              <a:solidFill>
                <a:schemeClr val="bg1">
                  <a:alpha val="60000"/>
                </a:schemeClr>
              </a:solidFill>
              <a:latin typeface="+mj-lt"/>
              <a:ea typeface="+mj-ea"/>
              <a:cs typeface="+mj-cs"/>
            </a:endParaRPr>
          </a:p>
        </p:txBody>
      </p:sp>
      <p:pic>
        <p:nvPicPr>
          <p:cNvPr id="1030" name="Picture 6" descr="May be a black-and-white image of 1 person, beard and text that says 'after 24 YEARS o service HAPPY RETIREMENT W.P.D. Jesen Habar #378 Nov. 1998- Dec. 2022 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394" y="2105246"/>
            <a:ext cx="2762105" cy="23154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13" y="1124171"/>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y be an image of 3 people and people sta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513" y="3668425"/>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168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D67A8BA-F0BF-4330-9A7F-6D0BACD5EB9A}"/>
              </a:ext>
            </a:extLst>
          </p:cNvPr>
          <p:cNvSpPr txBox="1"/>
          <p:nvPr/>
        </p:nvSpPr>
        <p:spPr>
          <a:xfrm>
            <a:off x="336883" y="327148"/>
            <a:ext cx="4332307" cy="2157903"/>
          </a:xfrm>
          <a:prstGeom prst="rect">
            <a:avLst/>
          </a:prstGeom>
        </p:spPr>
        <p:txBody>
          <a:bodyPr vert="horz" lIns="91440" tIns="45720" rIns="91440" bIns="45720" rtlCol="0" anchor="ctr">
            <a:normAutofit fontScale="92500" lnSpcReduction="10000"/>
          </a:bodyPr>
          <a:lstStyle/>
          <a:p>
            <a:pPr marL="0" marR="0" algn="ctr">
              <a:lnSpc>
                <a:spcPct val="90000"/>
              </a:lnSpc>
              <a:spcBef>
                <a:spcPct val="0"/>
              </a:spcBef>
              <a:spcAft>
                <a:spcPts val="600"/>
              </a:spcAft>
            </a:pPr>
            <a:endParaRPr lang="en-US" sz="2800" kern="1200" dirty="0" smtClean="0">
              <a:solidFill>
                <a:srgbClr val="FFFFFF"/>
              </a:solidFill>
              <a:effectLst/>
              <a:latin typeface="Algerian" panose="04020705040A02060702" pitchFamily="82" charset="0"/>
              <a:ea typeface="+mj-ea"/>
              <a:cs typeface="+mj-cs"/>
            </a:endParaRPr>
          </a:p>
          <a:p>
            <a:pPr marL="0" marR="0" algn="ctr">
              <a:lnSpc>
                <a:spcPct val="90000"/>
              </a:lnSpc>
              <a:spcBef>
                <a:spcPct val="0"/>
              </a:spcBef>
              <a:spcAft>
                <a:spcPts val="600"/>
              </a:spcAft>
            </a:pPr>
            <a:endParaRPr lang="en-US" sz="2800" dirty="0">
              <a:solidFill>
                <a:srgbClr val="FFFFFF"/>
              </a:solidFill>
              <a:latin typeface="Algerian" panose="04020705040A02060702" pitchFamily="82" charset="0"/>
              <a:ea typeface="+mj-ea"/>
              <a:cs typeface="+mj-cs"/>
            </a:endParaRPr>
          </a:p>
          <a:p>
            <a:pPr marL="0" marR="0" algn="ctr">
              <a:lnSpc>
                <a:spcPct val="90000"/>
              </a:lnSpc>
              <a:spcBef>
                <a:spcPct val="0"/>
              </a:spcBef>
              <a:spcAft>
                <a:spcPts val="600"/>
              </a:spcAft>
            </a:pPr>
            <a:endParaRPr lang="en-US" sz="2800" kern="1200" dirty="0" smtClean="0">
              <a:solidFill>
                <a:srgbClr val="FFFFFF"/>
              </a:solidFill>
              <a:effectLst/>
              <a:latin typeface="Algerian" panose="04020705040A02060702" pitchFamily="82" charset="0"/>
              <a:ea typeface="+mj-ea"/>
              <a:cs typeface="+mj-cs"/>
            </a:endParaRPr>
          </a:p>
          <a:p>
            <a:pPr marL="0" marR="0" algn="ctr">
              <a:lnSpc>
                <a:spcPct val="90000"/>
              </a:lnSpc>
              <a:spcBef>
                <a:spcPct val="0"/>
              </a:spcBef>
              <a:spcAft>
                <a:spcPts val="600"/>
              </a:spcAft>
            </a:pPr>
            <a:endParaRPr lang="en-US" sz="2800" dirty="0">
              <a:solidFill>
                <a:srgbClr val="FFFFFF"/>
              </a:solidFill>
              <a:latin typeface="Algerian" panose="04020705040A02060702" pitchFamily="82" charset="0"/>
              <a:ea typeface="+mj-ea"/>
              <a:cs typeface="+mj-cs"/>
            </a:endParaRPr>
          </a:p>
          <a:p>
            <a:pPr marL="0" marR="0" algn="ctr">
              <a:lnSpc>
                <a:spcPct val="90000"/>
              </a:lnSpc>
              <a:spcBef>
                <a:spcPct val="0"/>
              </a:spcBef>
              <a:spcAft>
                <a:spcPts val="600"/>
              </a:spcAft>
            </a:pPr>
            <a:r>
              <a:rPr lang="en-US" sz="2800" kern="1200" dirty="0" smtClean="0">
                <a:solidFill>
                  <a:srgbClr val="FFFFFF"/>
                </a:solidFill>
                <a:effectLst/>
                <a:latin typeface="Algerian" panose="04020705040A02060702" pitchFamily="82" charset="0"/>
                <a:ea typeface="+mj-ea"/>
                <a:cs typeface="+mj-cs"/>
              </a:rPr>
              <a:t>Department </a:t>
            </a:r>
            <a:r>
              <a:rPr lang="en-US" sz="2800" kern="1200" dirty="0">
                <a:solidFill>
                  <a:srgbClr val="FFFFFF"/>
                </a:solidFill>
                <a:effectLst/>
                <a:latin typeface="Algerian" panose="04020705040A02060702" pitchFamily="82" charset="0"/>
                <a:ea typeface="+mj-ea"/>
                <a:cs typeface="+mj-cs"/>
              </a:rPr>
              <a:t>Roster</a:t>
            </a:r>
            <a:endParaRPr lang="en-US" sz="2800" kern="1200" dirty="0">
              <a:solidFill>
                <a:srgbClr val="FFFFFF"/>
              </a:solidFill>
              <a:latin typeface="Algerian" panose="04020705040A02060702" pitchFamily="82" charset="0"/>
              <a:ea typeface="+mj-ea"/>
              <a:cs typeface="+mj-cs"/>
            </a:endParaRPr>
          </a:p>
          <a:p>
            <a:pPr marL="0" marR="0" algn="ctr">
              <a:lnSpc>
                <a:spcPct val="90000"/>
              </a:lnSpc>
              <a:spcBef>
                <a:spcPct val="0"/>
              </a:spcBef>
              <a:spcAft>
                <a:spcPts val="600"/>
              </a:spcAft>
            </a:pPr>
            <a:endParaRPr lang="en-US" sz="4800" kern="1200" dirty="0">
              <a:solidFill>
                <a:srgbClr val="FFFFFF"/>
              </a:solidFill>
              <a:effectLst/>
              <a:latin typeface="+mj-lt"/>
              <a:ea typeface="+mj-ea"/>
              <a:cs typeface="+mj-cs"/>
            </a:endParaRPr>
          </a:p>
          <a:p>
            <a:pPr marL="0" marR="0" algn="ctr">
              <a:lnSpc>
                <a:spcPct val="90000"/>
              </a:lnSpc>
              <a:spcBef>
                <a:spcPct val="0"/>
              </a:spcBef>
              <a:spcAft>
                <a:spcPts val="600"/>
              </a:spcAft>
            </a:pPr>
            <a:endParaRPr lang="en-US" sz="4800" kern="1200" dirty="0">
              <a:solidFill>
                <a:srgbClr val="FFFFFF"/>
              </a:solidFill>
              <a:latin typeface="+mj-lt"/>
              <a:ea typeface="+mj-ea"/>
              <a:cs typeface="+mj-cs"/>
            </a:endParaRPr>
          </a:p>
          <a:p>
            <a:pPr marL="0" marR="0" algn="ctr">
              <a:lnSpc>
                <a:spcPct val="90000"/>
              </a:lnSpc>
              <a:spcBef>
                <a:spcPct val="0"/>
              </a:spcBef>
              <a:spcAft>
                <a:spcPts val="600"/>
              </a:spcAft>
            </a:pPr>
            <a:endParaRPr lang="en-US" sz="4800" kern="1200" dirty="0">
              <a:solidFill>
                <a:srgbClr val="FFFFFF"/>
              </a:solidFill>
              <a:effectLst/>
              <a:latin typeface="+mj-lt"/>
              <a:ea typeface="+mj-ea"/>
              <a:cs typeface="+mj-cs"/>
            </a:endParaRPr>
          </a:p>
        </p:txBody>
      </p:sp>
      <p:sp>
        <p:nvSpPr>
          <p:cNvPr id="3" name="TextBox 2">
            <a:extLst>
              <a:ext uri="{FF2B5EF4-FFF2-40B4-BE49-F238E27FC236}">
                <a16:creationId xmlns:a16="http://schemas.microsoft.com/office/drawing/2014/main" id="{84FC1963-18D3-47FC-A402-92E47ED6C11B}"/>
              </a:ext>
            </a:extLst>
          </p:cNvPr>
          <p:cNvSpPr txBox="1"/>
          <p:nvPr/>
        </p:nvSpPr>
        <p:spPr>
          <a:xfrm>
            <a:off x="5194300" y="533401"/>
            <a:ext cx="6470650" cy="2132682"/>
          </a:xfrm>
          <a:prstGeom prst="rect">
            <a:avLst/>
          </a:prstGeom>
          <a:noFill/>
        </p:spPr>
        <p:txBody>
          <a:bodyPr wrap="square" anchor="t">
            <a:normAutofit/>
          </a:bodyPr>
          <a:lstStyle/>
          <a:p>
            <a:pPr marL="0" marR="0">
              <a:lnSpc>
                <a:spcPct val="90000"/>
              </a:lnSpc>
              <a:spcBef>
                <a:spcPts val="0"/>
              </a:spcBef>
              <a:spcAft>
                <a:spcPts val="600"/>
              </a:spcAft>
            </a:pPr>
            <a:r>
              <a:rPr lang="en-US" sz="900" b="1" u="sng" dirty="0">
                <a:effectLst/>
                <a:latin typeface="Calibri" panose="020F0502020204030204" pitchFamily="34" charset="0"/>
                <a:ea typeface="Calibri" panose="020F0502020204030204" pitchFamily="34" charset="0"/>
                <a:cs typeface="Times New Roman" panose="02020603050405020304" pitchFamily="18" charset="0"/>
              </a:rPr>
              <a:t>Administration</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r>
              <a:rPr lang="en-US" sz="900" b="1" u="sng" dirty="0">
                <a:latin typeface="Calibri" panose="020F0502020204030204" pitchFamily="34" charset="0"/>
                <a:ea typeface="Calibri" panose="020F0502020204030204" pitchFamily="34" charset="0"/>
                <a:cs typeface="Times New Roman" panose="02020603050405020304" pitchFamily="18" charset="0"/>
              </a:rPr>
              <a:t>Serving Since</a:t>
            </a:r>
            <a:endParaRPr lang="en-US" sz="9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endParaRPr lang="en-US" sz="900" b="1" u="sng"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Chief Scott Louden		  04/12/2000</a:t>
            </a:r>
          </a:p>
          <a:p>
            <a:pPr marL="0" marR="0">
              <a:lnSpc>
                <a:spcPct val="90000"/>
              </a:lnSpc>
              <a:spcBef>
                <a:spcPts val="0"/>
              </a:spcBef>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Deputy Chief Jeremy Rasch	  01/16/2002</a:t>
            </a:r>
          </a:p>
          <a:p>
            <a:pPr marL="0" marR="0">
              <a:lnSpc>
                <a:spcPct val="90000"/>
              </a:lnSpc>
              <a:spcBef>
                <a:spcPts val="0"/>
              </a:spcBef>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Admin Assistant Dawn Greenfield	  10/14/2013</a:t>
            </a:r>
          </a:p>
          <a:p>
            <a:pPr marL="0" marR="0">
              <a:lnSpc>
                <a:spcPct val="90000"/>
              </a:lnSpc>
              <a:spcBef>
                <a:spcPts val="0"/>
              </a:spcBef>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Records Clerk Danyelle DeBoer	  01/21/2019</a:t>
            </a:r>
          </a:p>
          <a:p>
            <a:pPr marL="0" marR="0">
              <a:lnSpc>
                <a:spcPct val="90000"/>
              </a:lnSpc>
              <a:spcBef>
                <a:spcPts val="0"/>
              </a:spcBef>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Patrol Lieutenant Joe </a:t>
            </a:r>
            <a:r>
              <a:rPr lang="en-US" sz="900" dirty="0" err="1">
                <a:latin typeface="Calibri" panose="020F0502020204030204" pitchFamily="34" charset="0"/>
                <a:ea typeface="Calibri" panose="020F0502020204030204" pitchFamily="34" charset="0"/>
                <a:cs typeface="Times New Roman" panose="02020603050405020304" pitchFamily="18" charset="0"/>
              </a:rPr>
              <a:t>Pfalzgraf</a:t>
            </a:r>
            <a:r>
              <a:rPr lang="en-US" sz="900" dirty="0">
                <a:latin typeface="Calibri" panose="020F0502020204030204" pitchFamily="34" charset="0"/>
                <a:ea typeface="Calibri" panose="020F0502020204030204" pitchFamily="34" charset="0"/>
                <a:cs typeface="Times New Roman" panose="02020603050405020304" pitchFamily="18" charset="0"/>
              </a:rPr>
              <a:t>	  07/31/2000</a:t>
            </a:r>
          </a:p>
          <a:p>
            <a:pPr marL="0" marR="0">
              <a:lnSpc>
                <a:spcPct val="90000"/>
              </a:lnSpc>
              <a:spcBef>
                <a:spcPts val="0"/>
              </a:spcBef>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Patrol Lieutenant Brad Brzezinski	  06/10/2003</a:t>
            </a:r>
          </a:p>
          <a:p>
            <a:pPr marL="0" marR="0">
              <a:lnSpc>
                <a:spcPct val="90000"/>
              </a:lnSpc>
              <a:spcBef>
                <a:spcPts val="0"/>
              </a:spcBef>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Patrol Lieutenant Robert Williams	  12/21/2014</a:t>
            </a:r>
          </a:p>
          <a:p>
            <a:pPr marL="0" marR="0">
              <a:lnSpc>
                <a:spcPct val="90000"/>
              </a:lnSpc>
              <a:spcBef>
                <a:spcPts val="0"/>
              </a:spcBef>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Investigations Lieutenant Ted Sullivan	  12/02/2019</a:t>
            </a:r>
          </a:p>
          <a:p>
            <a:pPr marL="0" marR="0">
              <a:lnSpc>
                <a:spcPct val="90000"/>
              </a:lnSpc>
              <a:spcBef>
                <a:spcPts val="0"/>
              </a:spcBef>
              <a:spcAft>
                <a:spcPts val="6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F0FC257-5035-4F85-B7DA-6B87B596186A}"/>
              </a:ext>
            </a:extLst>
          </p:cNvPr>
          <p:cNvSpPr txBox="1"/>
          <p:nvPr/>
        </p:nvSpPr>
        <p:spPr>
          <a:xfrm>
            <a:off x="5194300" y="2813547"/>
            <a:ext cx="6470650" cy="3677454"/>
          </a:xfrm>
          <a:prstGeom prst="rect">
            <a:avLst/>
          </a:prstGeom>
          <a:noFill/>
        </p:spPr>
        <p:txBody>
          <a:bodyPr wrap="square" anchor="t">
            <a:normAutofit/>
          </a:bodyPr>
          <a:lstStyle/>
          <a:p>
            <a:pPr marL="0" marR="0">
              <a:lnSpc>
                <a:spcPct val="90000"/>
              </a:lnSpc>
              <a:spcBef>
                <a:spcPts val="0"/>
              </a:spcBef>
              <a:spcAft>
                <a:spcPts val="600"/>
              </a:spcAft>
            </a:pPr>
            <a:r>
              <a:rPr lang="en-US" sz="900" b="1" u="sng" dirty="0">
                <a:effectLst/>
                <a:latin typeface="Calibri" panose="020F0502020204030204" pitchFamily="34" charset="0"/>
                <a:ea typeface="Calibri" panose="020F0502020204030204" pitchFamily="34" charset="0"/>
                <a:cs typeface="Times New Roman" panose="02020603050405020304" pitchFamily="18" charset="0"/>
              </a:rPr>
              <a:t>Officers</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b="1" u="sng" dirty="0">
                <a:latin typeface="Calibri" panose="020F0502020204030204" pitchFamily="34" charset="0"/>
                <a:ea typeface="Calibri" panose="020F0502020204030204" pitchFamily="34" charset="0"/>
                <a:cs typeface="Times New Roman" panose="02020603050405020304" pitchFamily="18" charset="0"/>
              </a:rPr>
              <a:t>Serving Since</a:t>
            </a:r>
            <a:endParaRPr lang="en-US" sz="9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r>
              <a:rPr lang="en-US" sz="900" dirty="0" smtClean="0">
                <a:latin typeface="Calibri" panose="020F0502020204030204" pitchFamily="34" charset="0"/>
                <a:ea typeface="Calibri" panose="020F0502020204030204" pitchFamily="34" charset="0"/>
                <a:cs typeface="Times New Roman" panose="02020603050405020304" pitchFamily="18" charset="0"/>
              </a:rPr>
              <a:t>Patrol </a:t>
            </a:r>
            <a:r>
              <a:rPr lang="en-US" sz="900" dirty="0">
                <a:latin typeface="Calibri" panose="020F0502020204030204" pitchFamily="34" charset="0"/>
                <a:ea typeface="Calibri" panose="020F0502020204030204" pitchFamily="34" charset="0"/>
                <a:cs typeface="Times New Roman" panose="02020603050405020304" pitchFamily="18" charset="0"/>
              </a:rPr>
              <a:t>Officer Mike Navis	  10/18/2002</a:t>
            </a:r>
          </a:p>
          <a:p>
            <a:pPr marL="0" marR="0">
              <a:lnSpc>
                <a:spcPct val="90000"/>
              </a:lnSpc>
              <a:spcBef>
                <a:spcPts val="0"/>
              </a:spcBef>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Patrol Officer Trevor </a:t>
            </a:r>
            <a:r>
              <a:rPr lang="en-US" sz="900" dirty="0" err="1">
                <a:latin typeface="Calibri" panose="020F0502020204030204" pitchFamily="34" charset="0"/>
                <a:ea typeface="Calibri" panose="020F0502020204030204" pitchFamily="34" charset="0"/>
                <a:cs typeface="Times New Roman" panose="02020603050405020304" pitchFamily="18" charset="0"/>
              </a:rPr>
              <a:t>Kreitzman</a:t>
            </a:r>
            <a:r>
              <a:rPr lang="en-US" sz="900" dirty="0">
                <a:latin typeface="Calibri" panose="020F0502020204030204" pitchFamily="34" charset="0"/>
                <a:ea typeface="Calibri" panose="020F0502020204030204" pitchFamily="34" charset="0"/>
                <a:cs typeface="Times New Roman" panose="02020603050405020304" pitchFamily="18" charset="0"/>
              </a:rPr>
              <a:t>	  01/08/2004</a:t>
            </a:r>
          </a:p>
          <a:p>
            <a:pPr marL="0" marR="0">
              <a:lnSpc>
                <a:spcPct val="90000"/>
              </a:lnSpc>
              <a:spcBef>
                <a:spcPts val="0"/>
              </a:spcBef>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Patrol Officer Andrew </a:t>
            </a:r>
            <a:r>
              <a:rPr lang="en-US" sz="900" dirty="0" smtClean="0">
                <a:latin typeface="Calibri" panose="020F0502020204030204" pitchFamily="34" charset="0"/>
                <a:ea typeface="Calibri" panose="020F0502020204030204" pitchFamily="34" charset="0"/>
                <a:cs typeface="Times New Roman" panose="02020603050405020304" pitchFamily="18" charset="0"/>
              </a:rPr>
              <a:t>Halverson (K9)</a:t>
            </a:r>
            <a:r>
              <a:rPr lang="en-US" sz="900" dirty="0">
                <a:latin typeface="Calibri" panose="020F0502020204030204" pitchFamily="34" charset="0"/>
                <a:ea typeface="Calibri" panose="020F0502020204030204" pitchFamily="34" charset="0"/>
                <a:cs typeface="Times New Roman" panose="02020603050405020304" pitchFamily="18" charset="0"/>
              </a:rPr>
              <a:t>	  11/04/2016</a:t>
            </a:r>
          </a:p>
          <a:p>
            <a:pPr marL="0" marR="0">
              <a:lnSpc>
                <a:spcPct val="90000"/>
              </a:lnSpc>
              <a:spcBef>
                <a:spcPts val="0"/>
              </a:spcBef>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Patrol Officer Ali Tipton	  10/23/2017</a:t>
            </a:r>
          </a:p>
          <a:p>
            <a:pPr marL="0" marR="0">
              <a:lnSpc>
                <a:spcPct val="90000"/>
              </a:lnSpc>
              <a:spcBef>
                <a:spcPts val="0"/>
              </a:spcBef>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Patrol Officer Annie Cedarquist	  </a:t>
            </a:r>
            <a:r>
              <a:rPr lang="en-US" sz="900" dirty="0" smtClean="0">
                <a:latin typeface="Calibri" panose="020F0502020204030204" pitchFamily="34" charset="0"/>
                <a:ea typeface="Calibri" panose="020F0502020204030204" pitchFamily="34" charset="0"/>
                <a:cs typeface="Times New Roman" panose="02020603050405020304" pitchFamily="18" charset="0"/>
              </a:rPr>
              <a:t>07/24/2018</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Patrol Officer Graham Dumke	  12/21/2020</a:t>
            </a:r>
          </a:p>
          <a:p>
            <a:pPr marL="0" marR="0">
              <a:lnSpc>
                <a:spcPct val="90000"/>
              </a:lnSpc>
              <a:spcBef>
                <a:spcPts val="0"/>
              </a:spcBef>
              <a:spcAft>
                <a:spcPts val="600"/>
              </a:spcAft>
            </a:pPr>
            <a:r>
              <a:rPr lang="en-US" sz="900" dirty="0" smtClean="0">
                <a:latin typeface="Calibri" panose="020F0502020204030204" pitchFamily="34" charset="0"/>
                <a:ea typeface="Calibri" panose="020F0502020204030204" pitchFamily="34" charset="0"/>
                <a:cs typeface="Times New Roman" panose="02020603050405020304" pitchFamily="18" charset="0"/>
              </a:rPr>
              <a:t>Patrol Officer Aaron Gile	  10/18/2021	</a:t>
            </a:r>
          </a:p>
          <a:p>
            <a:pPr>
              <a:lnSpc>
                <a:spcPct val="90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Patrol Officer Jackson Hague	  </a:t>
            </a:r>
            <a:r>
              <a:rPr lang="en-US" sz="900" dirty="0" smtClean="0">
                <a:latin typeface="Calibri" panose="020F0502020204030204" pitchFamily="34" charset="0"/>
                <a:ea typeface="Calibri" panose="020F0502020204030204" pitchFamily="34" charset="0"/>
                <a:cs typeface="Times New Roman" panose="02020603050405020304" pitchFamily="18" charset="0"/>
              </a:rPr>
              <a:t>11/08/2021</a:t>
            </a:r>
          </a:p>
          <a:p>
            <a:pPr>
              <a:lnSpc>
                <a:spcPct val="90000"/>
              </a:lnSpc>
              <a:spcAft>
                <a:spcPts val="600"/>
              </a:spcAft>
            </a:pPr>
            <a:r>
              <a:rPr lang="en-US" sz="900" dirty="0" smtClean="0">
                <a:latin typeface="Calibri" panose="020F0502020204030204" pitchFamily="34" charset="0"/>
                <a:ea typeface="Calibri" panose="020F0502020204030204" pitchFamily="34" charset="0"/>
                <a:cs typeface="Times New Roman" panose="02020603050405020304" pitchFamily="18" charset="0"/>
              </a:rPr>
              <a:t>Patrol Officer Alex Warner	  05/23/2022</a:t>
            </a:r>
          </a:p>
          <a:p>
            <a:pPr>
              <a:lnSpc>
                <a:spcPct val="90000"/>
              </a:lnSpc>
              <a:spcAft>
                <a:spcPts val="600"/>
              </a:spcAft>
            </a:pPr>
            <a:r>
              <a:rPr lang="en-US" sz="900" dirty="0" smtClean="0">
                <a:latin typeface="Calibri" panose="020F0502020204030204" pitchFamily="34" charset="0"/>
                <a:ea typeface="Calibri" panose="020F0502020204030204" pitchFamily="34" charset="0"/>
                <a:cs typeface="Times New Roman" panose="02020603050405020304" pitchFamily="18" charset="0"/>
              </a:rPr>
              <a:t>Patrol Officer Jaret Knudson	  12/13/2022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endParaRPr lang="en-US" sz="9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r>
              <a:rPr lang="en-US" sz="900" b="1" u="sng" dirty="0" smtClean="0">
                <a:latin typeface="Calibri" panose="020F0502020204030204" pitchFamily="34" charset="0"/>
                <a:ea typeface="Calibri" panose="020F0502020204030204" pitchFamily="34" charset="0"/>
                <a:cs typeface="Times New Roman" panose="02020603050405020304" pitchFamily="18" charset="0"/>
              </a:rPr>
              <a:t>Chaplains</a:t>
            </a:r>
            <a:r>
              <a:rPr lang="en-US" sz="900" dirty="0" smtClean="0">
                <a:latin typeface="Calibri" panose="020F0502020204030204" pitchFamily="34" charset="0"/>
                <a:ea typeface="Calibri" panose="020F0502020204030204" pitchFamily="34" charset="0"/>
                <a:cs typeface="Times New Roman" panose="02020603050405020304" pitchFamily="18" charset="0"/>
              </a:rPr>
              <a:t>		</a:t>
            </a:r>
            <a:r>
              <a:rPr lang="en-US" sz="900" b="1" u="sng" dirty="0" smtClean="0">
                <a:latin typeface="Calibri" panose="020F0502020204030204" pitchFamily="34" charset="0"/>
                <a:ea typeface="Calibri" panose="020F0502020204030204" pitchFamily="34" charset="0"/>
                <a:cs typeface="Times New Roman" panose="02020603050405020304" pitchFamily="18" charset="0"/>
              </a:rPr>
              <a:t>Serving Since</a:t>
            </a:r>
          </a:p>
          <a:p>
            <a:pPr marL="0" marR="0">
              <a:lnSpc>
                <a:spcPct val="90000"/>
              </a:lnSpc>
              <a:spcBef>
                <a:spcPts val="0"/>
              </a:spcBef>
              <a:spcAft>
                <a:spcPts val="600"/>
              </a:spcAft>
            </a:pPr>
            <a:endParaRPr lang="en-US" sz="900" b="1" u="sng"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r>
              <a:rPr lang="en-US" sz="900" dirty="0" smtClean="0">
                <a:latin typeface="Calibri" panose="020F0502020204030204" pitchFamily="34" charset="0"/>
                <a:ea typeface="Calibri" panose="020F0502020204030204" pitchFamily="34" charset="0"/>
                <a:cs typeface="Times New Roman" panose="02020603050405020304" pitchFamily="18" charset="0"/>
              </a:rPr>
              <a:t>Pastor Doug Shotsky	05/26/2020</a:t>
            </a:r>
          </a:p>
          <a:p>
            <a:pPr marL="0" marR="0">
              <a:lnSpc>
                <a:spcPct val="90000"/>
              </a:lnSpc>
              <a:spcBef>
                <a:spcPts val="0"/>
              </a:spcBef>
              <a:spcAft>
                <a:spcPts val="600"/>
              </a:spcAft>
            </a:pPr>
            <a:r>
              <a:rPr lang="en-US" sz="900" dirty="0" smtClean="0">
                <a:latin typeface="Calibri" panose="020F0502020204030204" pitchFamily="34" charset="0"/>
                <a:ea typeface="Calibri" panose="020F0502020204030204" pitchFamily="34" charset="0"/>
                <a:cs typeface="Times New Roman" panose="02020603050405020304" pitchFamily="18" charset="0"/>
              </a:rPr>
              <a:t>Pastor William Gould	04/22/2022	</a:t>
            </a:r>
            <a:r>
              <a:rPr lang="en-US" sz="900" dirty="0">
                <a:latin typeface="Calibri" panose="020F0502020204030204" pitchFamily="34" charset="0"/>
                <a:ea typeface="Calibri" panose="020F0502020204030204" pitchFamily="34" charset="0"/>
                <a:cs typeface="Times New Roman" panose="02020603050405020304" pitchFamily="18" charset="0"/>
              </a:rPr>
              <a:t>	</a:t>
            </a:r>
          </a:p>
          <a:p>
            <a:pPr marL="0" marR="0">
              <a:lnSpc>
                <a:spcPct val="90000"/>
              </a:lnSpc>
              <a:spcBef>
                <a:spcPts val="0"/>
              </a:spcBef>
              <a:spcAft>
                <a:spcPts val="6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27A9EF31-9E99-4849-9793-96AA946AB5E6}"/>
              </a:ext>
            </a:extLst>
          </p:cNvPr>
          <p:cNvSpPr txBox="1"/>
          <p:nvPr/>
        </p:nvSpPr>
        <p:spPr>
          <a:xfrm>
            <a:off x="1520769" y="4652274"/>
            <a:ext cx="2477074" cy="463554"/>
          </a:xfrm>
          <a:prstGeom prst="rect">
            <a:avLst/>
          </a:prstGeom>
          <a:noFill/>
        </p:spPr>
        <p:txBody>
          <a:bodyPr wrap="square" anchor="t">
            <a:normAutofit/>
          </a:bodyPr>
          <a:lstStyle/>
          <a:p>
            <a:pPr marL="0" marR="0">
              <a:lnSpc>
                <a:spcPct val="90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060" y="1706509"/>
            <a:ext cx="3295349" cy="4484083"/>
          </a:xfrm>
          <a:prstGeom prst="rect">
            <a:avLst/>
          </a:prstGeom>
        </p:spPr>
      </p:pic>
    </p:spTree>
    <p:extLst>
      <p:ext uri="{BB962C8B-B14F-4D97-AF65-F5344CB8AC3E}">
        <p14:creationId xmlns:p14="http://schemas.microsoft.com/office/powerpoint/2010/main" val="2042242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8">
            <a:extLst>
              <a:ext uri="{FF2B5EF4-FFF2-40B4-BE49-F238E27FC236}">
                <a16:creationId xmlns:a16="http://schemas.microsoft.com/office/drawing/2014/main" id="{5E3FECE6-F547-4091-B36B-4698880B8E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0">
            <a:extLst>
              <a:ext uri="{FF2B5EF4-FFF2-40B4-BE49-F238E27FC236}">
                <a16:creationId xmlns:a16="http://schemas.microsoft.com/office/drawing/2014/main" id="{24B967C3-E425-4EA9-8DA0-E732D6343A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2">
            <a:extLst>
              <a:ext uri="{FF2B5EF4-FFF2-40B4-BE49-F238E27FC236}">
                <a16:creationId xmlns:a16="http://schemas.microsoft.com/office/drawing/2014/main" id="{C7518FAB-64B0-4F23-BD36-3AE031647E2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4" name="Oval 23">
              <a:extLst>
                <a:ext uri="{FF2B5EF4-FFF2-40B4-BE49-F238E27FC236}">
                  <a16:creationId xmlns:a16="http://schemas.microsoft.com/office/drawing/2014/main" id="{CE5D7881-7CF4-4B93-B203-7E4F90AB76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24">
              <a:extLst>
                <a:ext uri="{FF2B5EF4-FFF2-40B4-BE49-F238E27FC236}">
                  <a16:creationId xmlns:a16="http://schemas.microsoft.com/office/drawing/2014/main" id="{B8D630C7-0103-4356-B237-B700A8F47D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C35EB7F-91CF-4E2C-A089-47E924D8F7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8745D0-872E-426D-8286-E302B6AF13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0D956A76-41FA-428E-A06F-88CD3A4BE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B328DAB-8F48-4BF7-8DE9-4EC7B9DBC6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11CF3400-A0BC-4F98-B69A-7D6BA101C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6D100F4E-5FD6-4EE5-976D-00AC6A8C4B4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4" name="Straight Connector 33">
              <a:extLst>
                <a:ext uri="{FF2B5EF4-FFF2-40B4-BE49-F238E27FC236}">
                  <a16:creationId xmlns:a16="http://schemas.microsoft.com/office/drawing/2014/main" id="{03B285C3-CF67-4783-8817-BF975446A9E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770555-5637-4E70-9857-22713AD969A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F00AEB-AAFD-4513-BF89-59366515F72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335FAE-0DD3-4411-8190-15459EB49D2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DAA434CA-B019-477E-9043-1B2B5E1A5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6AAD412C-DCE5-4620-A3F0-66AF79C62F3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2" name="Straight Connector 41">
              <a:extLst>
                <a:ext uri="{FF2B5EF4-FFF2-40B4-BE49-F238E27FC236}">
                  <a16:creationId xmlns:a16="http://schemas.microsoft.com/office/drawing/2014/main" id="{B1D6D6E2-019C-4B9D-B97D-2C734078B45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42B4ECD-96C8-4150-8CC2-1C03059409B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FE894-B4A0-4628-8A9C-D3B79697060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56880B-D731-4641-BB6F-9C9F8F32B5B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F153B45-3031-4236-A217-D9A71B7FDCDB}"/>
              </a:ext>
            </a:extLst>
          </p:cNvPr>
          <p:cNvSpPr>
            <a:spLocks noGrp="1"/>
          </p:cNvSpPr>
          <p:nvPr>
            <p:ph type="title"/>
          </p:nvPr>
        </p:nvSpPr>
        <p:spPr>
          <a:xfrm>
            <a:off x="646371" y="605927"/>
            <a:ext cx="4667692" cy="5959067"/>
          </a:xfrm>
          <a:noFill/>
        </p:spPr>
        <p:txBody>
          <a:bodyPr vert="horz" lIns="91440" tIns="45720" rIns="91440" bIns="45720" rtlCol="0" anchor="ctr">
            <a:normAutofit fontScale="90000"/>
          </a:bodyPr>
          <a:lstStyle/>
          <a:p>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smtClean="0">
                <a:solidFill>
                  <a:schemeClr val="bg1"/>
                </a:solidFill>
                <a:latin typeface="+mj-lt"/>
                <a:ea typeface="+mj-ea"/>
                <a:cs typeface="+mj-cs"/>
              </a:rPr>
              <a:t/>
            </a:r>
            <a:br>
              <a:rPr lang="en-US" sz="1600" kern="1200" dirty="0" smtClean="0">
                <a:solidFill>
                  <a:schemeClr val="bg1"/>
                </a:solidFill>
                <a:latin typeface="+mj-lt"/>
                <a:ea typeface="+mj-ea"/>
                <a:cs typeface="+mj-cs"/>
              </a:rPr>
            </a:br>
            <a:r>
              <a:rPr lang="en-US" sz="1600" dirty="0">
                <a:solidFill>
                  <a:schemeClr val="bg1"/>
                </a:solidFill>
              </a:rPr>
              <a:t/>
            </a:r>
            <a:br>
              <a:rPr lang="en-US" sz="1600" dirty="0">
                <a:solidFill>
                  <a:schemeClr val="bg1"/>
                </a:solidFill>
              </a:rPr>
            </a:br>
            <a:r>
              <a:rPr lang="en-US" sz="1600" dirty="0" smtClean="0">
                <a:solidFill>
                  <a:schemeClr val="bg1"/>
                </a:solidFill>
              </a:rPr>
              <a:t/>
            </a:r>
            <a:br>
              <a:rPr lang="en-US" sz="1600" dirty="0" smtClean="0">
                <a:solidFill>
                  <a:schemeClr val="bg1"/>
                </a:solidFill>
              </a:rPr>
            </a:br>
            <a:r>
              <a:rPr lang="en-US" sz="1600" dirty="0">
                <a:solidFill>
                  <a:schemeClr val="bg1"/>
                </a:solidFill>
              </a:rPr>
              <a:t/>
            </a:r>
            <a:br>
              <a:rPr lang="en-US" sz="1600" dirty="0">
                <a:solidFill>
                  <a:schemeClr val="bg1"/>
                </a:solidFill>
              </a:rPr>
            </a:br>
            <a:r>
              <a:rPr lang="en-US" sz="2700" b="1" u="sng" dirty="0">
                <a:solidFill>
                  <a:schemeClr val="bg1"/>
                </a:solidFill>
              </a:rPr>
              <a:t>What’s New at the PD</a:t>
            </a:r>
            <a:r>
              <a:rPr lang="en-US" sz="1600" dirty="0" smtClean="0">
                <a:solidFill>
                  <a:schemeClr val="bg1"/>
                </a:solidFill>
              </a:rPr>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a:solidFill>
                  <a:schemeClr val="bg1"/>
                </a:solidFill>
              </a:rPr>
              <a:t/>
            </a:r>
            <a:br>
              <a:rPr lang="en-US" sz="1600" dirty="0">
                <a:solidFill>
                  <a:schemeClr val="bg1"/>
                </a:solidFill>
              </a:rPr>
            </a:br>
            <a:r>
              <a:rPr lang="en-US" sz="1600" kern="1200" dirty="0" smtClean="0">
                <a:solidFill>
                  <a:schemeClr val="bg1"/>
                </a:solidFill>
                <a:latin typeface="+mj-lt"/>
                <a:ea typeface="+mj-ea"/>
                <a:cs typeface="+mj-cs"/>
              </a:rPr>
              <a:t>Waupun </a:t>
            </a:r>
            <a:r>
              <a:rPr lang="en-US" sz="1600" kern="1200" dirty="0">
                <a:solidFill>
                  <a:schemeClr val="bg1"/>
                </a:solidFill>
                <a:latin typeface="+mj-lt"/>
                <a:ea typeface="+mj-ea"/>
                <a:cs typeface="+mj-cs"/>
              </a:rPr>
              <a:t>Safest City </a:t>
            </a:r>
            <a:r>
              <a:rPr lang="en-US" sz="1600" dirty="0">
                <a:solidFill>
                  <a:schemeClr val="bg1"/>
                </a:solidFill>
              </a:rPr>
              <a:t>I</a:t>
            </a:r>
            <a:r>
              <a:rPr lang="en-US" sz="1600" kern="1200" dirty="0">
                <a:solidFill>
                  <a:schemeClr val="bg1"/>
                </a:solidFill>
                <a:latin typeface="+mj-lt"/>
                <a:ea typeface="+mj-ea"/>
                <a:cs typeface="+mj-cs"/>
              </a:rPr>
              <a:t>n Wisconsin Ranking</a:t>
            </a:r>
            <a:br>
              <a:rPr lang="en-US" sz="1600" kern="1200" dirty="0">
                <a:solidFill>
                  <a:schemeClr val="bg1"/>
                </a:solidFill>
                <a:latin typeface="+mj-lt"/>
                <a:ea typeface="+mj-ea"/>
                <a:cs typeface="+mj-cs"/>
              </a:rPr>
            </a:br>
            <a:r>
              <a:rPr lang="en-US" sz="1600" kern="1200" dirty="0">
                <a:solidFill>
                  <a:schemeClr val="bg1"/>
                </a:solidFill>
                <a:latin typeface="+mj-lt"/>
                <a:ea typeface="+mj-ea"/>
                <a:cs typeface="+mj-cs"/>
              </a:rPr>
              <a:t>	Ranked </a:t>
            </a:r>
            <a:r>
              <a:rPr lang="en-US" sz="1600" kern="1200" dirty="0" smtClean="0">
                <a:solidFill>
                  <a:schemeClr val="bg1"/>
                </a:solidFill>
                <a:latin typeface="+mj-lt"/>
                <a:ea typeface="+mj-ea"/>
                <a:cs typeface="+mj-cs"/>
              </a:rPr>
              <a:t>#15 </a:t>
            </a:r>
            <a:r>
              <a:rPr lang="en-US" sz="1600" kern="1200" dirty="0">
                <a:solidFill>
                  <a:schemeClr val="bg1"/>
                </a:solidFill>
                <a:latin typeface="+mj-lt"/>
                <a:ea typeface="+mj-ea"/>
                <a:cs typeface="+mj-cs"/>
              </a:rPr>
              <a:t>by </a:t>
            </a:r>
            <a:r>
              <a:rPr lang="en-US" sz="1600" dirty="0" err="1" smtClean="0">
                <a:solidFill>
                  <a:schemeClr val="bg1"/>
                </a:solidFill>
              </a:rPr>
              <a:t>Safewise</a:t>
            </a:r>
            <a:r>
              <a:rPr lang="en-US" sz="1600" dirty="0" smtClean="0">
                <a:solidFill>
                  <a:schemeClr val="bg1"/>
                </a:solidFill>
              </a:rPr>
              <a:t> </a:t>
            </a: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a:solidFill>
                  <a:schemeClr val="bg1"/>
                </a:solidFill>
                <a:latin typeface="+mj-lt"/>
                <a:ea typeface="+mj-ea"/>
                <a:cs typeface="+mj-cs"/>
              </a:rPr>
              <a:t>	</a:t>
            </a:r>
            <a:br>
              <a:rPr lang="en-US" sz="1600" kern="1200" dirty="0">
                <a:solidFill>
                  <a:schemeClr val="bg1"/>
                </a:solidFill>
                <a:latin typeface="+mj-lt"/>
                <a:ea typeface="+mj-ea"/>
                <a:cs typeface="+mj-cs"/>
              </a:rPr>
            </a:br>
            <a:r>
              <a:rPr lang="en-US" sz="1600" kern="1200" dirty="0">
                <a:solidFill>
                  <a:schemeClr val="bg1"/>
                </a:solidFill>
                <a:latin typeface="+mj-lt"/>
                <a:ea typeface="+mj-ea"/>
                <a:cs typeface="+mj-cs"/>
              </a:rPr>
              <a:t> </a:t>
            </a:r>
            <a:br>
              <a:rPr lang="en-US" sz="1600" kern="1200" dirty="0">
                <a:solidFill>
                  <a:schemeClr val="bg1"/>
                </a:solidFill>
                <a:latin typeface="+mj-lt"/>
                <a:ea typeface="+mj-ea"/>
                <a:cs typeface="+mj-cs"/>
              </a:rPr>
            </a:br>
            <a:r>
              <a:rPr lang="en-US" sz="1600" dirty="0" smtClean="0">
                <a:solidFill>
                  <a:schemeClr val="bg1"/>
                </a:solidFill>
              </a:rPr>
              <a:t>Body Cameras</a:t>
            </a:r>
            <a:br>
              <a:rPr lang="en-US" sz="1600" dirty="0" smtClean="0">
                <a:solidFill>
                  <a:schemeClr val="bg1"/>
                </a:solidFill>
              </a:rPr>
            </a:br>
            <a:r>
              <a:rPr lang="en-US" sz="1600" dirty="0">
                <a:solidFill>
                  <a:schemeClr val="bg1"/>
                </a:solidFill>
              </a:rPr>
              <a:t>	</a:t>
            </a:r>
            <a:r>
              <a:rPr lang="en-US" sz="1600" dirty="0" smtClean="0">
                <a:solidFill>
                  <a:schemeClr val="bg1"/>
                </a:solidFill>
              </a:rPr>
              <a:t>Waupun PD implemented the policy and the use 	of body cameras in 2022.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smtClean="0">
                <a:solidFill>
                  <a:schemeClr val="bg1"/>
                </a:solidFill>
                <a:latin typeface="+mj-lt"/>
                <a:ea typeface="+mj-ea"/>
                <a:cs typeface="+mj-cs"/>
              </a:rPr>
              <a:t>Emergency Management Institute</a:t>
            </a:r>
            <a:br>
              <a:rPr lang="en-US" sz="1600" kern="1200" dirty="0" smtClean="0">
                <a:solidFill>
                  <a:schemeClr val="bg1"/>
                </a:solidFill>
                <a:latin typeface="+mj-lt"/>
                <a:ea typeface="+mj-ea"/>
                <a:cs typeface="+mj-cs"/>
              </a:rPr>
            </a:br>
            <a:r>
              <a:rPr lang="en-US" sz="1600" dirty="0">
                <a:solidFill>
                  <a:schemeClr val="bg1"/>
                </a:solidFill>
              </a:rPr>
              <a:t>	</a:t>
            </a:r>
            <a:r>
              <a:rPr lang="en-US" sz="1600" dirty="0" smtClean="0">
                <a:solidFill>
                  <a:schemeClr val="bg1"/>
                </a:solidFill>
              </a:rPr>
              <a:t>Chief Louden, Deputy Chief Rasch, and Lt Joe 	</a:t>
            </a:r>
            <a:r>
              <a:rPr lang="en-US" sz="1600" dirty="0" err="1" smtClean="0">
                <a:solidFill>
                  <a:schemeClr val="bg1"/>
                </a:solidFill>
              </a:rPr>
              <a:t>Pflazgraf</a:t>
            </a:r>
            <a:r>
              <a:rPr lang="en-US" sz="1600" dirty="0" smtClean="0">
                <a:solidFill>
                  <a:schemeClr val="bg1"/>
                </a:solidFill>
              </a:rPr>
              <a:t> participated in the FEMA training that 	brought numerous agencies from throughout the 	both Dodge and Fond du Lac Counties and 	agencies from throughout the state of Wisconsin 	to the city of Waupun. </a:t>
            </a: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dirty="0">
                <a:solidFill>
                  <a:schemeClr val="bg1"/>
                </a:solidFill>
              </a:rPr>
              <a:t/>
            </a:r>
            <a:br>
              <a:rPr lang="en-US" sz="1600" dirty="0">
                <a:solidFill>
                  <a:schemeClr val="bg1"/>
                </a:solidFill>
              </a:rPr>
            </a:br>
            <a:r>
              <a:rPr lang="en-US" sz="1600" dirty="0" smtClean="0">
                <a:solidFill>
                  <a:schemeClr val="bg1"/>
                </a:solidFill>
              </a:rPr>
              <a:t>Gregory </a:t>
            </a:r>
            <a:r>
              <a:rPr lang="en-US" sz="1600" dirty="0" err="1" smtClean="0">
                <a:solidFill>
                  <a:schemeClr val="bg1"/>
                </a:solidFill>
              </a:rPr>
              <a:t>Spittel</a:t>
            </a:r>
            <a:r>
              <a:rPr lang="en-US" sz="1600" dirty="0" smtClean="0">
                <a:solidFill>
                  <a:schemeClr val="bg1"/>
                </a:solidFill>
              </a:rPr>
              <a:t> Homicide Trial</a:t>
            </a: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smtClean="0">
                <a:solidFill>
                  <a:schemeClr val="bg1"/>
                </a:solidFill>
                <a:latin typeface="+mj-lt"/>
                <a:ea typeface="+mj-ea"/>
                <a:cs typeface="+mj-cs"/>
              </a:rPr>
              <a:t>	</a:t>
            </a:r>
            <a:r>
              <a:rPr lang="en-US" sz="1600" kern="1200" dirty="0" err="1" smtClean="0">
                <a:solidFill>
                  <a:schemeClr val="bg1"/>
                </a:solidFill>
                <a:latin typeface="+mj-lt"/>
                <a:ea typeface="+mj-ea"/>
                <a:cs typeface="+mj-cs"/>
              </a:rPr>
              <a:t>Spittel</a:t>
            </a:r>
            <a:r>
              <a:rPr lang="en-US" sz="1600" kern="1200" dirty="0" smtClean="0">
                <a:solidFill>
                  <a:schemeClr val="bg1"/>
                </a:solidFill>
                <a:latin typeface="+mj-lt"/>
                <a:ea typeface="+mj-ea"/>
                <a:cs typeface="+mj-cs"/>
              </a:rPr>
              <a:t> was convicted of 2</a:t>
            </a:r>
            <a:r>
              <a:rPr lang="en-US" sz="1600" kern="1200" baseline="30000" dirty="0" smtClean="0">
                <a:solidFill>
                  <a:schemeClr val="bg1"/>
                </a:solidFill>
                <a:latin typeface="+mj-lt"/>
                <a:ea typeface="+mj-ea"/>
                <a:cs typeface="+mj-cs"/>
              </a:rPr>
              <a:t>nd</a:t>
            </a:r>
            <a:r>
              <a:rPr lang="en-US" sz="1600" kern="1200" dirty="0" smtClean="0">
                <a:solidFill>
                  <a:schemeClr val="bg1"/>
                </a:solidFill>
                <a:latin typeface="+mj-lt"/>
                <a:ea typeface="+mj-ea"/>
                <a:cs typeface="+mj-cs"/>
              </a:rPr>
              <a:t> Degree Homicide, 	Disorderly Conduct, Threats to Law Enforcement, 	Resisting an Officer, Possession of Cocaine, and 	Possession of Drug Paraphernalia. </a:t>
            </a:r>
            <a:br>
              <a:rPr lang="en-US" sz="1600" kern="1200" dirty="0" smtClean="0">
                <a:solidFill>
                  <a:schemeClr val="bg1"/>
                </a:solidFill>
                <a:latin typeface="+mj-lt"/>
                <a:ea typeface="+mj-ea"/>
                <a:cs typeface="+mj-cs"/>
              </a:rPr>
            </a:br>
            <a:r>
              <a:rPr lang="en-US" sz="1600" dirty="0">
                <a:solidFill>
                  <a:schemeClr val="bg1"/>
                </a:solidFill>
              </a:rPr>
              <a:t/>
            </a:r>
            <a:br>
              <a:rPr lang="en-US" sz="1600" dirty="0">
                <a:solidFill>
                  <a:schemeClr val="bg1"/>
                </a:solidFill>
              </a:rPr>
            </a:br>
            <a:r>
              <a:rPr lang="en-US" sz="1600" dirty="0" smtClean="0">
                <a:solidFill>
                  <a:schemeClr val="bg1"/>
                </a:solidFill>
              </a:rPr>
              <a:t>Active Shooter Incident Management</a:t>
            </a:r>
            <a:br>
              <a:rPr lang="en-US" sz="1600" dirty="0" smtClean="0">
                <a:solidFill>
                  <a:schemeClr val="bg1"/>
                </a:solidFill>
              </a:rPr>
            </a:br>
            <a:r>
              <a:rPr lang="en-US" sz="1600" dirty="0">
                <a:solidFill>
                  <a:schemeClr val="bg1"/>
                </a:solidFill>
              </a:rPr>
              <a:t>	</a:t>
            </a:r>
            <a:r>
              <a:rPr lang="en-US" sz="1600" dirty="0" smtClean="0">
                <a:solidFill>
                  <a:schemeClr val="bg1"/>
                </a:solidFill>
              </a:rPr>
              <a:t>This county wide (Fond du Lac) training program 	was implemented and training began in 	September. Officer Graham Dumke was certified 	to train the course. The goal is to have all first 	responders 	receive certification in this training. 	County wide training will continue in 2023.</a:t>
            </a: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r>
              <a:rPr lang="en-US" sz="1600" kern="1200" dirty="0">
                <a:solidFill>
                  <a:schemeClr val="bg1"/>
                </a:solidFill>
                <a:latin typeface="+mj-lt"/>
                <a:ea typeface="+mj-ea"/>
                <a:cs typeface="+mj-cs"/>
              </a:rPr>
              <a:t/>
            </a:r>
            <a:br>
              <a:rPr lang="en-US" sz="1600" kern="1200" dirty="0">
                <a:solidFill>
                  <a:schemeClr val="bg1"/>
                </a:solidFill>
                <a:latin typeface="+mj-lt"/>
                <a:ea typeface="+mj-ea"/>
                <a:cs typeface="+mj-cs"/>
              </a:rPr>
            </a:br>
            <a:endParaRPr lang="en-US" sz="1600" kern="1200" dirty="0">
              <a:solidFill>
                <a:schemeClr val="bg1"/>
              </a:solidFill>
              <a:latin typeface="+mj-lt"/>
              <a:ea typeface="+mj-ea"/>
              <a:cs typeface="+mj-cs"/>
            </a:endParaRPr>
          </a:p>
        </p:txBody>
      </p:sp>
      <p:sp>
        <p:nvSpPr>
          <p:cNvPr id="5" name="TextBox 4">
            <a:extLst>
              <a:ext uri="{FF2B5EF4-FFF2-40B4-BE49-F238E27FC236}">
                <a16:creationId xmlns:a16="http://schemas.microsoft.com/office/drawing/2014/main" id="{2B7B4B09-76D5-468E-94F5-4F1D69E7B043}"/>
              </a:ext>
            </a:extLst>
          </p:cNvPr>
          <p:cNvSpPr txBox="1"/>
          <p:nvPr/>
        </p:nvSpPr>
        <p:spPr>
          <a:xfrm>
            <a:off x="5845648" y="736641"/>
            <a:ext cx="5163539" cy="5693866"/>
          </a:xfrm>
          <a:prstGeom prst="rect">
            <a:avLst/>
          </a:prstGeom>
          <a:noFill/>
        </p:spPr>
        <p:txBody>
          <a:bodyPr wrap="square" rtlCol="0">
            <a:spAutoFit/>
          </a:bodyPr>
          <a:lstStyle/>
          <a:p>
            <a:r>
              <a:rPr lang="en-US" sz="1400" kern="1200" dirty="0" smtClean="0">
                <a:solidFill>
                  <a:schemeClr val="bg1"/>
                </a:solidFill>
                <a:latin typeface="+mj-lt"/>
                <a:ea typeface="+mj-ea"/>
                <a:cs typeface="+mj-cs"/>
              </a:rPr>
              <a:t>Records Update (Motorola </a:t>
            </a:r>
            <a:r>
              <a:rPr lang="en-US" sz="1400" kern="1200" dirty="0" err="1" smtClean="0">
                <a:solidFill>
                  <a:schemeClr val="bg1"/>
                </a:solidFill>
                <a:latin typeface="+mj-lt"/>
                <a:ea typeface="+mj-ea"/>
                <a:cs typeface="+mj-cs"/>
              </a:rPr>
              <a:t>Spillman</a:t>
            </a:r>
            <a:r>
              <a:rPr lang="en-US" sz="1400" kern="1200" dirty="0" smtClean="0">
                <a:solidFill>
                  <a:schemeClr val="bg1"/>
                </a:solidFill>
                <a:latin typeface="+mj-lt"/>
                <a:ea typeface="+mj-ea"/>
                <a:cs typeface="+mj-cs"/>
              </a:rPr>
              <a:t> RMS/CAD project)</a:t>
            </a:r>
          </a:p>
          <a:p>
            <a:r>
              <a:rPr lang="en-US" sz="1400" dirty="0" smtClean="0">
                <a:solidFill>
                  <a:schemeClr val="bg1"/>
                </a:solidFill>
                <a:latin typeface="+mj-lt"/>
                <a:ea typeface="+mj-ea"/>
                <a:cs typeface="+mj-cs"/>
              </a:rPr>
              <a:t>	The county wide (Fond du Lac) records management 	system was switched over to Motorola </a:t>
            </a:r>
            <a:r>
              <a:rPr lang="en-US" sz="1400" dirty="0" err="1" smtClean="0">
                <a:solidFill>
                  <a:schemeClr val="bg1"/>
                </a:solidFill>
                <a:latin typeface="+mj-lt"/>
                <a:ea typeface="+mj-ea"/>
                <a:cs typeface="+mj-cs"/>
              </a:rPr>
              <a:t>Spillman</a:t>
            </a:r>
            <a:r>
              <a:rPr lang="en-US" sz="1400" dirty="0" smtClean="0">
                <a:solidFill>
                  <a:schemeClr val="bg1"/>
                </a:solidFill>
                <a:latin typeface="+mj-lt"/>
                <a:ea typeface="+mj-ea"/>
                <a:cs typeface="+mj-cs"/>
              </a:rPr>
              <a:t> in 	January 2022 which required a lot of extra tasks, 	learning, and updating throughout the year. </a:t>
            </a:r>
            <a:endParaRPr lang="en-US" sz="1400" dirty="0">
              <a:solidFill>
                <a:schemeClr val="bg1"/>
              </a:solidFill>
              <a:latin typeface="+mj-lt"/>
              <a:ea typeface="+mj-ea"/>
              <a:cs typeface="+mj-cs"/>
            </a:endParaRPr>
          </a:p>
          <a:p>
            <a:endParaRPr lang="en-US" sz="1400" dirty="0" smtClean="0">
              <a:solidFill>
                <a:schemeClr val="bg1"/>
              </a:solidFill>
              <a:latin typeface="+mj-lt"/>
              <a:ea typeface="+mj-ea"/>
              <a:cs typeface="+mj-cs"/>
            </a:endParaRPr>
          </a:p>
          <a:p>
            <a:r>
              <a:rPr lang="en-US" sz="1400" dirty="0" smtClean="0">
                <a:solidFill>
                  <a:schemeClr val="bg1"/>
                </a:solidFill>
                <a:latin typeface="+mj-lt"/>
                <a:ea typeface="+mj-ea"/>
                <a:cs typeface="+mj-cs"/>
              </a:rPr>
              <a:t>Waupun PD K9 Program </a:t>
            </a:r>
            <a:endParaRPr lang="en-US" sz="1400" dirty="0">
              <a:solidFill>
                <a:schemeClr val="bg1"/>
              </a:solidFill>
              <a:latin typeface="+mj-lt"/>
              <a:ea typeface="+mj-ea"/>
              <a:cs typeface="+mj-cs"/>
            </a:endParaRPr>
          </a:p>
          <a:p>
            <a:r>
              <a:rPr lang="en-US" sz="1400" dirty="0" smtClean="0">
                <a:solidFill>
                  <a:schemeClr val="bg1"/>
                </a:solidFill>
                <a:latin typeface="+mj-lt"/>
                <a:ea typeface="+mj-ea"/>
                <a:cs typeface="+mj-cs"/>
              </a:rPr>
              <a:t>	Officer Halverson was selected as WPD’s K9 Handler. K9 	Jet was purchased from </a:t>
            </a:r>
            <a:r>
              <a:rPr lang="en-US" sz="1400" dirty="0" err="1" smtClean="0">
                <a:solidFill>
                  <a:schemeClr val="bg1"/>
                </a:solidFill>
                <a:latin typeface="+mj-lt"/>
                <a:ea typeface="+mj-ea"/>
                <a:cs typeface="+mj-cs"/>
              </a:rPr>
              <a:t>Jessiffany</a:t>
            </a:r>
            <a:r>
              <a:rPr lang="en-US" sz="1400" dirty="0" smtClean="0">
                <a:solidFill>
                  <a:schemeClr val="bg1"/>
                </a:solidFill>
                <a:latin typeface="+mj-lt"/>
                <a:ea typeface="+mj-ea"/>
                <a:cs typeface="+mj-cs"/>
              </a:rPr>
              <a:t> Canine Services. 	Officer Halverson and K9 Jet received certification as a 	K9 Team in October. Thanks to all who have donated to 	and supported the K9 program.</a:t>
            </a:r>
          </a:p>
          <a:p>
            <a:endParaRPr lang="en-US" sz="1400" dirty="0" smtClean="0">
              <a:solidFill>
                <a:schemeClr val="bg1"/>
              </a:solidFill>
              <a:latin typeface="+mj-lt"/>
              <a:ea typeface="+mj-ea"/>
              <a:cs typeface="+mj-cs"/>
            </a:endParaRPr>
          </a:p>
          <a:p>
            <a:r>
              <a:rPr lang="en-US" sz="1400" dirty="0" smtClean="0">
                <a:solidFill>
                  <a:schemeClr val="bg1"/>
                </a:solidFill>
                <a:latin typeface="+mj-lt"/>
                <a:ea typeface="+mj-ea"/>
                <a:cs typeface="+mj-cs"/>
              </a:rPr>
              <a:t>Senior Citizen Police Academy </a:t>
            </a:r>
          </a:p>
          <a:p>
            <a:r>
              <a:rPr lang="en-US" sz="1400" dirty="0">
                <a:solidFill>
                  <a:schemeClr val="bg1"/>
                </a:solidFill>
                <a:latin typeface="+mj-lt"/>
                <a:ea typeface="+mj-ea"/>
                <a:cs typeface="+mj-cs"/>
              </a:rPr>
              <a:t>	</a:t>
            </a:r>
            <a:r>
              <a:rPr lang="en-US" sz="1400" dirty="0" smtClean="0">
                <a:solidFill>
                  <a:schemeClr val="bg1"/>
                </a:solidFill>
                <a:latin typeface="+mj-lt"/>
                <a:ea typeface="+mj-ea"/>
                <a:cs typeface="+mj-cs"/>
              </a:rPr>
              <a:t>This years academy was in person and again a success 	due to all of the willing participants.</a:t>
            </a:r>
            <a:r>
              <a:rPr lang="en-US" sz="1400" dirty="0">
                <a:solidFill>
                  <a:schemeClr val="bg1"/>
                </a:solidFill>
                <a:latin typeface="+mj-lt"/>
                <a:ea typeface="+mj-ea"/>
                <a:cs typeface="+mj-cs"/>
              </a:rPr>
              <a:t> </a:t>
            </a:r>
            <a:r>
              <a:rPr lang="en-US" sz="1400" dirty="0" smtClean="0">
                <a:solidFill>
                  <a:schemeClr val="bg1"/>
                </a:solidFill>
                <a:latin typeface="+mj-lt"/>
                <a:ea typeface="+mj-ea"/>
                <a:cs typeface="+mj-cs"/>
              </a:rPr>
              <a:t>Thanks to Waupun 	Fire Dept and </a:t>
            </a:r>
            <a:r>
              <a:rPr lang="en-US" sz="1400" dirty="0" err="1" smtClean="0">
                <a:solidFill>
                  <a:schemeClr val="bg1"/>
                </a:solidFill>
                <a:latin typeface="+mj-lt"/>
                <a:ea typeface="+mj-ea"/>
                <a:cs typeface="+mj-cs"/>
              </a:rPr>
              <a:t>Lifestar</a:t>
            </a:r>
            <a:r>
              <a:rPr lang="en-US" sz="1400" dirty="0" smtClean="0">
                <a:solidFill>
                  <a:schemeClr val="bg1"/>
                </a:solidFill>
                <a:latin typeface="+mj-lt"/>
                <a:ea typeface="+mj-ea"/>
                <a:cs typeface="+mj-cs"/>
              </a:rPr>
              <a:t> EMS for also participating.</a:t>
            </a:r>
          </a:p>
          <a:p>
            <a:endParaRPr lang="en-US" sz="1400" dirty="0" smtClean="0">
              <a:solidFill>
                <a:schemeClr val="bg1"/>
              </a:solidFill>
              <a:latin typeface="+mj-lt"/>
              <a:ea typeface="+mj-ea"/>
              <a:cs typeface="+mj-cs"/>
            </a:endParaRPr>
          </a:p>
          <a:p>
            <a:endParaRPr lang="en-US" sz="1400" dirty="0">
              <a:solidFill>
                <a:schemeClr val="bg1"/>
              </a:solidFill>
              <a:latin typeface="+mj-lt"/>
              <a:ea typeface="+mj-ea"/>
              <a:cs typeface="+mj-cs"/>
            </a:endParaRPr>
          </a:p>
          <a:p>
            <a:r>
              <a:rPr lang="en-US" sz="1400" dirty="0" smtClean="0">
                <a:solidFill>
                  <a:schemeClr val="bg1"/>
                </a:solidFill>
              </a:rPr>
              <a:t>2022 </a:t>
            </a:r>
            <a:r>
              <a:rPr lang="en-US" sz="1400" dirty="0">
                <a:solidFill>
                  <a:schemeClr val="bg1"/>
                </a:solidFill>
              </a:rPr>
              <a:t>Police and Fire Commission Members</a:t>
            </a:r>
            <a:br>
              <a:rPr lang="en-US" sz="1400" dirty="0">
                <a:solidFill>
                  <a:schemeClr val="bg1"/>
                </a:solidFill>
              </a:rPr>
            </a:br>
            <a:r>
              <a:rPr lang="en-US" sz="1400" dirty="0">
                <a:solidFill>
                  <a:schemeClr val="bg1"/>
                </a:solidFill>
              </a:rPr>
              <a:t>	President Mike </a:t>
            </a:r>
            <a:r>
              <a:rPr lang="en-US" sz="1400" dirty="0" err="1">
                <a:solidFill>
                  <a:schemeClr val="bg1"/>
                </a:solidFill>
              </a:rPr>
              <a:t>Thurmer</a:t>
            </a:r>
            <a:r>
              <a:rPr lang="en-US" sz="1400" dirty="0">
                <a:solidFill>
                  <a:schemeClr val="bg1"/>
                </a:solidFill>
              </a:rPr>
              <a:t/>
            </a:r>
            <a:br>
              <a:rPr lang="en-US" sz="1400" dirty="0">
                <a:solidFill>
                  <a:schemeClr val="bg1"/>
                </a:solidFill>
              </a:rPr>
            </a:br>
            <a:r>
              <a:rPr lang="en-US" sz="1400" dirty="0">
                <a:solidFill>
                  <a:schemeClr val="bg1"/>
                </a:solidFill>
              </a:rPr>
              <a:t>	Vice President John </a:t>
            </a:r>
            <a:r>
              <a:rPr lang="en-US" sz="1400" dirty="0" err="1">
                <a:solidFill>
                  <a:schemeClr val="bg1"/>
                </a:solidFill>
              </a:rPr>
              <a:t>Bett</a:t>
            </a:r>
            <a:r>
              <a:rPr lang="en-US" sz="1400" dirty="0">
                <a:solidFill>
                  <a:schemeClr val="bg1"/>
                </a:solidFill>
              </a:rPr>
              <a:t/>
            </a:r>
            <a:br>
              <a:rPr lang="en-US" sz="1400" dirty="0">
                <a:solidFill>
                  <a:schemeClr val="bg1"/>
                </a:solidFill>
              </a:rPr>
            </a:br>
            <a:r>
              <a:rPr lang="en-US" sz="1400" dirty="0">
                <a:solidFill>
                  <a:schemeClr val="bg1"/>
                </a:solidFill>
              </a:rPr>
              <a:t>	Secretary Tara Rhodes</a:t>
            </a:r>
            <a:br>
              <a:rPr lang="en-US" sz="1400" dirty="0">
                <a:solidFill>
                  <a:schemeClr val="bg1"/>
                </a:solidFill>
              </a:rPr>
            </a:br>
            <a:r>
              <a:rPr lang="en-US" sz="1400" dirty="0">
                <a:solidFill>
                  <a:schemeClr val="bg1"/>
                </a:solidFill>
              </a:rPr>
              <a:t>	</a:t>
            </a:r>
            <a:r>
              <a:rPr lang="en-US" sz="1400" dirty="0" smtClean="0">
                <a:solidFill>
                  <a:schemeClr val="bg1"/>
                </a:solidFill>
              </a:rPr>
              <a:t>Teresa </a:t>
            </a:r>
            <a:r>
              <a:rPr lang="en-US" sz="1400" dirty="0" err="1" smtClean="0">
                <a:solidFill>
                  <a:schemeClr val="bg1"/>
                </a:solidFill>
              </a:rPr>
              <a:t>Heidemann</a:t>
            </a:r>
            <a:endParaRPr lang="en-US" sz="1400" dirty="0" smtClean="0">
              <a:solidFill>
                <a:schemeClr val="bg1"/>
              </a:solidFill>
            </a:endParaRPr>
          </a:p>
          <a:p>
            <a:r>
              <a:rPr lang="en-US" sz="1400" dirty="0">
                <a:solidFill>
                  <a:schemeClr val="bg1"/>
                </a:solidFill>
              </a:rPr>
              <a:t>	</a:t>
            </a:r>
            <a:r>
              <a:rPr lang="en-US" sz="1400" dirty="0" smtClean="0">
                <a:solidFill>
                  <a:schemeClr val="bg1"/>
                </a:solidFill>
              </a:rPr>
              <a:t>Bambi Buchholz</a:t>
            </a:r>
            <a:r>
              <a:rPr lang="en-US" sz="1400" dirty="0">
                <a:solidFill>
                  <a:schemeClr val="bg1"/>
                </a:solidFill>
              </a:rPr>
              <a:t/>
            </a:r>
            <a:br>
              <a:rPr lang="en-US" sz="1400" dirty="0">
                <a:solidFill>
                  <a:schemeClr val="bg1"/>
                </a:solidFill>
              </a:rPr>
            </a:br>
            <a:r>
              <a:rPr lang="en-US" sz="1400" dirty="0">
                <a:solidFill>
                  <a:schemeClr val="bg1"/>
                </a:solidFill>
              </a:rPr>
              <a:t>	Nancy Vanderkin, Council Member – Ex Officio</a:t>
            </a:r>
            <a:endParaRPr lang="en-US" sz="1400" dirty="0">
              <a:latin typeface="+mj-lt"/>
            </a:endParaRPr>
          </a:p>
        </p:txBody>
      </p:sp>
    </p:spTree>
    <p:extLst>
      <p:ext uri="{BB962C8B-B14F-4D97-AF65-F5344CB8AC3E}">
        <p14:creationId xmlns:p14="http://schemas.microsoft.com/office/powerpoint/2010/main" val="2477730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5E3A-95AC-4834-9076-C2160772E503}"/>
              </a:ext>
            </a:extLst>
          </p:cNvPr>
          <p:cNvSpPr>
            <a:spLocks noGrp="1"/>
          </p:cNvSpPr>
          <p:nvPr>
            <p:ph type="title"/>
          </p:nvPr>
        </p:nvSpPr>
        <p:spPr>
          <a:xfrm>
            <a:off x="7341348" y="457200"/>
            <a:ext cx="4687575" cy="5976257"/>
          </a:xfrm>
        </p:spPr>
        <p:txBody>
          <a:bodyPr vert="horz" lIns="91440" tIns="45720" rIns="91440" bIns="45720" rtlCol="0" anchor="b">
            <a:normAutofit fontScale="90000"/>
          </a:bodyPr>
          <a:lstStyle/>
          <a:p>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smtClean="0"/>
              <a:t>2022 </a:t>
            </a:r>
            <a:r>
              <a:rPr lang="en-US" sz="2400" dirty="0"/>
              <a:t>Department Awards</a:t>
            </a:r>
            <a:br>
              <a:rPr lang="en-US" sz="2400" dirty="0"/>
            </a:br>
            <a:r>
              <a:rPr lang="en-US" sz="2400" dirty="0"/>
              <a:t/>
            </a:r>
            <a:br>
              <a:rPr lang="en-US" sz="2400" dirty="0"/>
            </a:br>
            <a:r>
              <a:rPr lang="en-US" sz="1800" dirty="0"/>
              <a:t>Our annual department awards program was implemented in 2017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formally recognize the outstanding efforts and accomplishments of </a:t>
            </a:r>
            <a:r>
              <a:rPr lang="en-US" sz="1800" dirty="0"/>
              <a:t>our staff.</a:t>
            </a:r>
            <a:br>
              <a:rPr lang="en-US" sz="1800" dirty="0"/>
            </a:br>
            <a:r>
              <a:rPr lang="en-US" sz="1800" dirty="0"/>
              <a:t> </a:t>
            </a:r>
            <a:br>
              <a:rPr lang="en-US" sz="1800" dirty="0"/>
            </a:br>
            <a:r>
              <a:rPr lang="en-US" sz="1300" u="sng" dirty="0" smtClean="0"/>
              <a:t>Life </a:t>
            </a:r>
            <a:r>
              <a:rPr lang="en-US" sz="1300" u="sng" dirty="0"/>
              <a:t>Saving Award  </a:t>
            </a:r>
            <a:r>
              <a:rPr lang="en-US" sz="1300" dirty="0"/>
              <a:t/>
            </a:r>
            <a:br>
              <a:rPr lang="en-US" sz="1300" dirty="0"/>
            </a:br>
            <a:r>
              <a:rPr lang="en-US" sz="1300" dirty="0" smtClean="0"/>
              <a:t>Officer Annie Cedarquist </a:t>
            </a:r>
            <a:br>
              <a:rPr lang="en-US" sz="1300" dirty="0" smtClean="0"/>
            </a:br>
            <a:r>
              <a:rPr lang="en-US" sz="1300" dirty="0" smtClean="0"/>
              <a:t>Officer Jackson Hague</a:t>
            </a:r>
            <a:br>
              <a:rPr lang="en-US" sz="1300" dirty="0" smtClean="0"/>
            </a:br>
            <a:r>
              <a:rPr lang="en-US" sz="1300" dirty="0" smtClean="0"/>
              <a:t>Officer Trevor Kreitzman</a:t>
            </a:r>
            <a:br>
              <a:rPr lang="en-US" sz="1300" dirty="0" smtClean="0"/>
            </a:br>
            <a:r>
              <a:rPr lang="en-US" sz="1300" dirty="0" smtClean="0"/>
              <a:t>Lieutenant Joe Pfalzgraf</a:t>
            </a:r>
            <a:r>
              <a:rPr lang="en-US" sz="1300" dirty="0"/>
              <a:t/>
            </a:r>
            <a:br>
              <a:rPr lang="en-US" sz="1300" dirty="0"/>
            </a:br>
            <a:r>
              <a:rPr lang="en-US" sz="1300" dirty="0"/>
              <a:t/>
            </a:r>
            <a:br>
              <a:rPr lang="en-US" sz="1300" dirty="0"/>
            </a:br>
            <a:r>
              <a:rPr lang="en-US" sz="1300" u="sng" dirty="0" smtClean="0"/>
              <a:t>Commendation Award</a:t>
            </a:r>
            <a:r>
              <a:rPr lang="en-US" sz="1300" u="sng" dirty="0"/>
              <a:t/>
            </a:r>
            <a:br>
              <a:rPr lang="en-US" sz="1300" u="sng" dirty="0"/>
            </a:br>
            <a:r>
              <a:rPr lang="en-US" sz="1300" dirty="0" smtClean="0"/>
              <a:t>Administrative Assistant Dawn Greenfield</a:t>
            </a:r>
            <a:br>
              <a:rPr lang="en-US" sz="1300" dirty="0" smtClean="0"/>
            </a:br>
            <a:r>
              <a:rPr lang="en-US" sz="1300" dirty="0"/>
              <a:t/>
            </a:r>
            <a:br>
              <a:rPr lang="en-US" sz="1300" dirty="0"/>
            </a:br>
            <a:r>
              <a:rPr lang="en-US" sz="1300" u="sng" dirty="0" smtClean="0"/>
              <a:t>Military Veteran Pin</a:t>
            </a:r>
            <a:br>
              <a:rPr lang="en-US" sz="1300" u="sng" dirty="0" smtClean="0"/>
            </a:br>
            <a:r>
              <a:rPr lang="en-US" sz="1300" dirty="0" smtClean="0"/>
              <a:t>Officer Aaron Gile</a:t>
            </a:r>
            <a:br>
              <a:rPr lang="en-US" sz="1300" dirty="0" smtClean="0"/>
            </a:br>
            <a:r>
              <a:rPr lang="en-US" sz="1300" dirty="0"/>
              <a:t/>
            </a:r>
            <a:br>
              <a:rPr lang="en-US" sz="1300" dirty="0"/>
            </a:br>
            <a:r>
              <a:rPr lang="en-US" sz="1300" u="sng" dirty="0" smtClean="0"/>
              <a:t>K9 Officer Pin</a:t>
            </a:r>
            <a:br>
              <a:rPr lang="en-US" sz="1300" u="sng" dirty="0" smtClean="0"/>
            </a:br>
            <a:r>
              <a:rPr lang="en-US" sz="1300" dirty="0" smtClean="0"/>
              <a:t>Officer Andrew Halverson</a:t>
            </a:r>
            <a:br>
              <a:rPr lang="en-US" sz="1300" dirty="0" smtClean="0"/>
            </a:br>
            <a:r>
              <a:rPr lang="en-US" sz="1300" dirty="0"/>
              <a:t/>
            </a:r>
            <a:br>
              <a:rPr lang="en-US" sz="1300" dirty="0"/>
            </a:br>
            <a:r>
              <a:rPr lang="en-US" sz="1300" u="sng" dirty="0" smtClean="0"/>
              <a:t>Training Instructor Pin</a:t>
            </a:r>
            <a:br>
              <a:rPr lang="en-US" sz="1300" u="sng" dirty="0" smtClean="0"/>
            </a:br>
            <a:r>
              <a:rPr lang="en-US" sz="1300" dirty="0" smtClean="0"/>
              <a:t>Officer Graham Dumke</a:t>
            </a:r>
            <a:br>
              <a:rPr lang="en-US" sz="1300" dirty="0" smtClean="0"/>
            </a:br>
            <a:r>
              <a:rPr lang="en-US" sz="1300" dirty="0" smtClean="0"/>
              <a:t>Officer Annie Cedarquist</a:t>
            </a:r>
            <a:br>
              <a:rPr lang="en-US" sz="1300" dirty="0" smtClean="0"/>
            </a:br>
            <a:r>
              <a:rPr lang="en-US" sz="1300" u="sng" dirty="0"/>
              <a:t/>
            </a:r>
            <a:br>
              <a:rPr lang="en-US" sz="1300" u="sng" dirty="0"/>
            </a:br>
            <a:r>
              <a:rPr lang="en-US" sz="1300" u="sng" dirty="0" smtClean="0"/>
              <a:t>Fond du Lac County Law Executive Board Life Saving Award</a:t>
            </a:r>
            <a:br>
              <a:rPr lang="en-US" sz="1300" u="sng" dirty="0" smtClean="0"/>
            </a:br>
            <a:r>
              <a:rPr lang="en-US" sz="1300" dirty="0"/>
              <a:t>Officer Trevor Kreitzman</a:t>
            </a:r>
            <a:br>
              <a:rPr lang="en-US" sz="1300" dirty="0"/>
            </a:br>
            <a:r>
              <a:rPr lang="en-US" sz="1300" dirty="0"/>
              <a:t>Officer AJ Halverson</a:t>
            </a:r>
            <a:br>
              <a:rPr lang="en-US" sz="1300" dirty="0"/>
            </a:br>
            <a:r>
              <a:rPr lang="en-US" sz="1300" dirty="0"/>
              <a:t>Lieutenant Joe </a:t>
            </a:r>
            <a:r>
              <a:rPr lang="en-US" sz="1300" dirty="0" smtClean="0"/>
              <a:t>Pfalzgraf</a:t>
            </a:r>
            <a:br>
              <a:rPr lang="en-US" sz="1300" dirty="0" smtClean="0"/>
            </a:br>
            <a:r>
              <a:rPr lang="en-US" sz="1300" dirty="0"/>
              <a:t/>
            </a:r>
            <a:br>
              <a:rPr lang="en-US" sz="1300" dirty="0"/>
            </a:br>
            <a:r>
              <a:rPr lang="en-US" sz="1300" u="sng" dirty="0" smtClean="0"/>
              <a:t>Dodge County Law Executive Board Support Person of the Year</a:t>
            </a:r>
            <a:br>
              <a:rPr lang="en-US" sz="1300" u="sng" dirty="0" smtClean="0"/>
            </a:br>
            <a:r>
              <a:rPr lang="en-US" sz="1300" dirty="0" smtClean="0"/>
              <a:t>Administrative Assistant Dawn Greenfield</a:t>
            </a:r>
            <a:endParaRPr lang="en-US" sz="1300" dirty="0"/>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Content Placeholder 4" descr="A close up of a helmet&#10;&#10;Description automatically generated">
            <a:extLst>
              <a:ext uri="{FF2B5EF4-FFF2-40B4-BE49-F238E27FC236}">
                <a16:creationId xmlns:a16="http://schemas.microsoft.com/office/drawing/2014/main" id="{2F429E7B-223F-4958-A646-8157F195C2D8}"/>
              </a:ext>
            </a:extLst>
          </p:cNvPr>
          <p:cNvPicPr>
            <a:picLocks noChangeAspect="1"/>
          </p:cNvPicPr>
          <p:nvPr/>
        </p:nvPicPr>
        <p:blipFill rotWithShape="1">
          <a:blip r:embed="rId2">
            <a:extLst>
              <a:ext uri="{28A0092B-C50C-407E-A947-70E740481C1C}">
                <a14:useLocalDpi xmlns:a14="http://schemas.microsoft.com/office/drawing/2010/main" val="0"/>
              </a:ext>
            </a:extLst>
          </a:blip>
          <a:srcRect t="19656" r="-1" b="8509"/>
          <a:stretch/>
        </p:blipFill>
        <p:spPr>
          <a:xfrm>
            <a:off x="1" y="10"/>
            <a:ext cx="7188051" cy="7013676"/>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787419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EFD753D-6A49-46DD-9E82-AA6E2C62B4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38A5824-1F4A-4EE7-BC13-5BB48FC080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A03165-F22F-496D-97F8-A4E29B33BE1C}"/>
              </a:ext>
            </a:extLst>
          </p:cNvPr>
          <p:cNvSpPr>
            <a:spLocks noGrp="1"/>
          </p:cNvSpPr>
          <p:nvPr>
            <p:ph type="title"/>
          </p:nvPr>
        </p:nvSpPr>
        <p:spPr>
          <a:xfrm>
            <a:off x="798257" y="637524"/>
            <a:ext cx="3608896" cy="991580"/>
          </a:xfrm>
        </p:spPr>
        <p:txBody>
          <a:bodyPr vert="horz" lIns="91440" tIns="45720" rIns="91440" bIns="45720" rtlCol="0" anchor="b">
            <a:normAutofit/>
          </a:bodyPr>
          <a:lstStyle/>
          <a:p>
            <a:r>
              <a:rPr lang="en-US" sz="1700" b="1" kern="1200" dirty="0">
                <a:solidFill>
                  <a:srgbClr val="FFFFFF"/>
                </a:solidFill>
                <a:latin typeface="+mj-lt"/>
                <a:ea typeface="+mj-ea"/>
                <a:cs typeface="+mj-cs"/>
              </a:rPr>
              <a:t>Officers and Community</a:t>
            </a:r>
            <a:r>
              <a:rPr lang="en-US" sz="1700" kern="1200" dirty="0">
                <a:solidFill>
                  <a:srgbClr val="FFFFFF"/>
                </a:solidFill>
                <a:latin typeface="+mj-lt"/>
                <a:ea typeface="+mj-ea"/>
                <a:cs typeface="+mj-cs"/>
              </a:rPr>
              <a:t/>
            </a:r>
            <a:br>
              <a:rPr lang="en-US" sz="1700" kern="1200" dirty="0">
                <a:solidFill>
                  <a:srgbClr val="FFFFFF"/>
                </a:solidFill>
                <a:latin typeface="+mj-lt"/>
                <a:ea typeface="+mj-ea"/>
                <a:cs typeface="+mj-cs"/>
              </a:rPr>
            </a:br>
            <a:r>
              <a:rPr lang="en-US" sz="1700" kern="1200" dirty="0">
                <a:solidFill>
                  <a:srgbClr val="FFFFFF"/>
                </a:solidFill>
                <a:latin typeface="+mj-lt"/>
                <a:ea typeface="+mj-ea"/>
                <a:cs typeface="+mj-cs"/>
              </a:rPr>
              <a:t/>
            </a:r>
            <a:br>
              <a:rPr lang="en-US" sz="1700" kern="1200" dirty="0">
                <a:solidFill>
                  <a:srgbClr val="FFFFFF"/>
                </a:solidFill>
                <a:latin typeface="+mj-lt"/>
                <a:ea typeface="+mj-ea"/>
                <a:cs typeface="+mj-cs"/>
              </a:rPr>
            </a:br>
            <a:r>
              <a:rPr lang="en-US" sz="1700" kern="1200" dirty="0" smtClean="0">
                <a:solidFill>
                  <a:srgbClr val="FFFFFF"/>
                </a:solidFill>
                <a:latin typeface="+mj-lt"/>
                <a:ea typeface="+mj-ea"/>
                <a:cs typeface="+mj-cs"/>
              </a:rPr>
              <a:t>  </a:t>
            </a:r>
            <a:endParaRPr lang="en-US" sz="1700" kern="1200" dirty="0">
              <a:solidFill>
                <a:srgbClr val="FFFFFF"/>
              </a:solidFill>
              <a:latin typeface="+mj-lt"/>
              <a:ea typeface="+mj-ea"/>
              <a:cs typeface="+mj-cs"/>
            </a:endParaRPr>
          </a:p>
        </p:txBody>
      </p:sp>
      <p:sp>
        <p:nvSpPr>
          <p:cNvPr id="31" name="Title 1">
            <a:extLst>
              <a:ext uri="{FF2B5EF4-FFF2-40B4-BE49-F238E27FC236}">
                <a16:creationId xmlns:a16="http://schemas.microsoft.com/office/drawing/2014/main" id="{DFF13227-CDE0-4023-98B6-814C51508BEB}"/>
              </a:ext>
            </a:extLst>
          </p:cNvPr>
          <p:cNvSpPr txBox="1">
            <a:spLocks/>
          </p:cNvSpPr>
          <p:nvPr/>
        </p:nvSpPr>
        <p:spPr>
          <a:xfrm>
            <a:off x="798257" y="1133314"/>
            <a:ext cx="3607930" cy="2865929"/>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endParaRPr lang="en-US" sz="1100" dirty="0" smtClean="0">
              <a:solidFill>
                <a:srgbClr val="FFFFFF"/>
              </a:solidFill>
              <a:latin typeface="+mn-lt"/>
              <a:ea typeface="+mn-ea"/>
              <a:cs typeface="+mn-cs"/>
            </a:endParaRP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Waupun Local Scouts share some tasty treat with officers. (Pictured: Officer Kreitzman and Officer Dumke)</a:t>
            </a:r>
            <a:endParaRPr lang="en-US" sz="1100" dirty="0">
              <a:solidFill>
                <a:srgbClr val="FFFFFF"/>
              </a:solidFill>
              <a:latin typeface="+mn-lt"/>
              <a:ea typeface="+mn-ea"/>
              <a:cs typeface="+mn-cs"/>
            </a:endParaRPr>
          </a:p>
          <a:p>
            <a:pPr indent="-228600">
              <a:spcAft>
                <a:spcPts val="600"/>
              </a:spcAft>
              <a:buFont typeface="Arial" panose="020B0604020202020204" pitchFamily="34" charset="0"/>
              <a:buChar char="•"/>
            </a:pPr>
            <a:endParaRPr lang="en-US" sz="1100" dirty="0" smtClean="0">
              <a:solidFill>
                <a:srgbClr val="FFFFFF"/>
              </a:solidFill>
              <a:latin typeface="+mn-lt"/>
              <a:ea typeface="+mn-ea"/>
              <a:cs typeface="+mn-cs"/>
            </a:endParaRP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Waupun FFA sharing some treats and drinks with officers. (Pictured: Officer Hague and Officer Warner)</a:t>
            </a:r>
            <a:endParaRPr lang="en-US" sz="1100" dirty="0">
              <a:solidFill>
                <a:srgbClr val="FFFFFF"/>
              </a:solidFill>
              <a:effectLst/>
              <a:latin typeface="+mn-lt"/>
              <a:ea typeface="+mn-ea"/>
              <a:cs typeface="+mn-cs"/>
            </a:endParaRPr>
          </a:p>
          <a:p>
            <a:pPr>
              <a:spcAft>
                <a:spcPts val="600"/>
              </a:spcAft>
            </a:pPr>
            <a:endParaRPr lang="en-US" sz="1100" dirty="0" smtClean="0">
              <a:solidFill>
                <a:srgbClr val="FFFFFF"/>
              </a:solidFill>
              <a:latin typeface="+mn-lt"/>
              <a:ea typeface="+mn-ea"/>
              <a:cs typeface="+mn-cs"/>
            </a:endParaRP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Chief Louden hands out some candy during Trick or Treating to a future police officer.  </a:t>
            </a:r>
          </a:p>
          <a:p>
            <a:pPr indent="-228600">
              <a:spcAft>
                <a:spcPts val="600"/>
              </a:spcAft>
              <a:buFont typeface="Arial" panose="020B0604020202020204" pitchFamily="34" charset="0"/>
              <a:buChar char="•"/>
            </a:pPr>
            <a:endParaRPr lang="en-US" sz="1100" dirty="0">
              <a:solidFill>
                <a:srgbClr val="FFFFFF"/>
              </a:solidFill>
              <a:latin typeface="+mn-lt"/>
              <a:ea typeface="+mn-ea"/>
              <a:cs typeface="+mn-cs"/>
            </a:endParaRP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Officer Halverson and Officer Warner handing out candy and pose for a photo with some great kids during Trick or Treating. </a:t>
            </a:r>
          </a:p>
          <a:p>
            <a:pPr indent="-228600">
              <a:spcAft>
                <a:spcPts val="600"/>
              </a:spcAft>
              <a:buFont typeface="Arial" panose="020B0604020202020204" pitchFamily="34" charset="0"/>
              <a:buChar char="•"/>
            </a:pPr>
            <a:endParaRPr lang="en-US" sz="1100" dirty="0">
              <a:solidFill>
                <a:srgbClr val="FFFFFF"/>
              </a:solidFill>
              <a:effectLst/>
              <a:latin typeface="+mn-lt"/>
              <a:ea typeface="+mn-ea"/>
              <a:cs typeface="+mn-cs"/>
            </a:endParaRP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K9 Jet directed by K9 Officer Halverson to bite Officer Kreitzman during a demo at the Waupun Senior Citizen Academy.</a:t>
            </a:r>
            <a:endParaRPr lang="en-US" sz="1100" dirty="0">
              <a:solidFill>
                <a:srgbClr val="FFFFFF"/>
              </a:solidFill>
              <a:effectLst/>
              <a:latin typeface="+mn-lt"/>
              <a:ea typeface="+mn-ea"/>
              <a:cs typeface="+mn-cs"/>
            </a:endParaRPr>
          </a:p>
        </p:txBody>
      </p:sp>
      <p:pic>
        <p:nvPicPr>
          <p:cNvPr id="11" name="Picture 10" descr="A picture containing drawing&#10;&#10;Description automatically generated">
            <a:extLst>
              <a:ext uri="{FF2B5EF4-FFF2-40B4-BE49-F238E27FC236}">
                <a16:creationId xmlns:a16="http://schemas.microsoft.com/office/drawing/2014/main" id="{272DABAE-EFC8-4A6F-A78B-B83FFF78B9C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5248" r="-2" b="7500"/>
          <a:stretch/>
        </p:blipFill>
        <p:spPr>
          <a:xfrm>
            <a:off x="1455687" y="4104346"/>
            <a:ext cx="2131474" cy="2131483"/>
          </a:xfrm>
          <a:prstGeom prst="rect">
            <a:avLst/>
          </a:prstGeom>
        </p:spPr>
      </p:pic>
      <p:pic>
        <p:nvPicPr>
          <p:cNvPr id="2050" name="Picture 2" descr="May be an image of 4 peopl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66998" y="458935"/>
            <a:ext cx="2597248" cy="19479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5 people, people standing and indoo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330072" y="389270"/>
            <a:ext cx="2690133" cy="2017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y be an image of 2 people, child, people standing and outdo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114" y="3447393"/>
            <a:ext cx="2003909" cy="26718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y be an image of 2 people and dog"/>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880141" y="3573517"/>
            <a:ext cx="1996735" cy="26623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ay be an image of 8 people, child, people standing and outdoors"/>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610093" y="2796140"/>
            <a:ext cx="1954924" cy="260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640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EFD753D-6A49-46DD-9E82-AA6E2C62B4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38A5824-1F4A-4EE7-BC13-5BB48FC080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A03165-F22F-496D-97F8-A4E29B33BE1C}"/>
              </a:ext>
            </a:extLst>
          </p:cNvPr>
          <p:cNvSpPr>
            <a:spLocks noGrp="1"/>
          </p:cNvSpPr>
          <p:nvPr>
            <p:ph type="title"/>
          </p:nvPr>
        </p:nvSpPr>
        <p:spPr>
          <a:xfrm>
            <a:off x="798257" y="637524"/>
            <a:ext cx="3608896" cy="991580"/>
          </a:xfrm>
        </p:spPr>
        <p:txBody>
          <a:bodyPr vert="horz" lIns="91440" tIns="45720" rIns="91440" bIns="45720" rtlCol="0" anchor="b">
            <a:normAutofit/>
          </a:bodyPr>
          <a:lstStyle/>
          <a:p>
            <a:r>
              <a:rPr lang="en-US" sz="1700" b="1" kern="1200" dirty="0">
                <a:solidFill>
                  <a:srgbClr val="FFFFFF"/>
                </a:solidFill>
                <a:latin typeface="+mj-lt"/>
                <a:ea typeface="+mj-ea"/>
                <a:cs typeface="+mj-cs"/>
              </a:rPr>
              <a:t>Officers and Community</a:t>
            </a:r>
            <a:r>
              <a:rPr lang="en-US" sz="1700" kern="1200" dirty="0">
                <a:solidFill>
                  <a:srgbClr val="FFFFFF"/>
                </a:solidFill>
                <a:latin typeface="+mj-lt"/>
                <a:ea typeface="+mj-ea"/>
                <a:cs typeface="+mj-cs"/>
              </a:rPr>
              <a:t/>
            </a:r>
            <a:br>
              <a:rPr lang="en-US" sz="1700" kern="1200" dirty="0">
                <a:solidFill>
                  <a:srgbClr val="FFFFFF"/>
                </a:solidFill>
                <a:latin typeface="+mj-lt"/>
                <a:ea typeface="+mj-ea"/>
                <a:cs typeface="+mj-cs"/>
              </a:rPr>
            </a:br>
            <a:r>
              <a:rPr lang="en-US" sz="1700" kern="1200" dirty="0">
                <a:solidFill>
                  <a:srgbClr val="FFFFFF"/>
                </a:solidFill>
                <a:latin typeface="+mj-lt"/>
                <a:ea typeface="+mj-ea"/>
                <a:cs typeface="+mj-cs"/>
              </a:rPr>
              <a:t/>
            </a:r>
            <a:br>
              <a:rPr lang="en-US" sz="1700" kern="1200" dirty="0">
                <a:solidFill>
                  <a:srgbClr val="FFFFFF"/>
                </a:solidFill>
                <a:latin typeface="+mj-lt"/>
                <a:ea typeface="+mj-ea"/>
                <a:cs typeface="+mj-cs"/>
              </a:rPr>
            </a:br>
            <a:r>
              <a:rPr lang="en-US" sz="1700" kern="1200" dirty="0" smtClean="0">
                <a:solidFill>
                  <a:srgbClr val="FFFFFF"/>
                </a:solidFill>
                <a:latin typeface="+mj-lt"/>
                <a:ea typeface="+mj-ea"/>
                <a:cs typeface="+mj-cs"/>
              </a:rPr>
              <a:t>  </a:t>
            </a:r>
            <a:endParaRPr lang="en-US" sz="1700" kern="1200" dirty="0">
              <a:solidFill>
                <a:srgbClr val="FFFFFF"/>
              </a:solidFill>
              <a:latin typeface="+mj-lt"/>
              <a:ea typeface="+mj-ea"/>
              <a:cs typeface="+mj-cs"/>
            </a:endParaRPr>
          </a:p>
        </p:txBody>
      </p:sp>
      <p:sp>
        <p:nvSpPr>
          <p:cNvPr id="31" name="Title 1">
            <a:extLst>
              <a:ext uri="{FF2B5EF4-FFF2-40B4-BE49-F238E27FC236}">
                <a16:creationId xmlns:a16="http://schemas.microsoft.com/office/drawing/2014/main" id="{DFF13227-CDE0-4023-98B6-814C51508BEB}"/>
              </a:ext>
            </a:extLst>
          </p:cNvPr>
          <p:cNvSpPr txBox="1">
            <a:spLocks/>
          </p:cNvSpPr>
          <p:nvPr/>
        </p:nvSpPr>
        <p:spPr>
          <a:xfrm>
            <a:off x="798257" y="1133314"/>
            <a:ext cx="3607930" cy="2865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endParaRPr lang="en-US" sz="1100" dirty="0" smtClean="0">
              <a:solidFill>
                <a:srgbClr val="FFFFFF"/>
              </a:solidFill>
              <a:latin typeface="+mn-lt"/>
              <a:ea typeface="+mn-ea"/>
              <a:cs typeface="+mn-cs"/>
            </a:endParaRP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Officer Dumke at Dodge County Shop w/a Cop</a:t>
            </a:r>
            <a:endParaRPr lang="en-US" sz="1100" dirty="0">
              <a:solidFill>
                <a:srgbClr val="FFFFFF"/>
              </a:solidFill>
              <a:latin typeface="+mn-lt"/>
              <a:ea typeface="+mn-ea"/>
              <a:cs typeface="+mn-cs"/>
            </a:endParaRPr>
          </a:p>
          <a:p>
            <a:pPr indent="-228600">
              <a:spcAft>
                <a:spcPts val="600"/>
              </a:spcAft>
              <a:buFont typeface="Arial" panose="020B0604020202020204" pitchFamily="34" charset="0"/>
              <a:buChar char="•"/>
            </a:pPr>
            <a:endParaRPr lang="en-US" sz="1100" dirty="0" smtClean="0">
              <a:solidFill>
                <a:srgbClr val="FFFFFF"/>
              </a:solidFill>
              <a:latin typeface="+mn-lt"/>
              <a:ea typeface="+mn-ea"/>
              <a:cs typeface="+mn-cs"/>
            </a:endParaRP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Chief Louden at Fond du Lac County Shop w/a Cop</a:t>
            </a:r>
            <a:endParaRPr lang="en-US" sz="1100" dirty="0">
              <a:solidFill>
                <a:srgbClr val="FFFFFF"/>
              </a:solidFill>
              <a:effectLst/>
              <a:latin typeface="+mn-lt"/>
              <a:ea typeface="+mn-ea"/>
              <a:cs typeface="+mn-cs"/>
            </a:endParaRPr>
          </a:p>
          <a:p>
            <a:pPr>
              <a:spcAft>
                <a:spcPts val="600"/>
              </a:spcAft>
            </a:pPr>
            <a:endParaRPr lang="en-US" sz="1100" dirty="0" smtClean="0">
              <a:solidFill>
                <a:srgbClr val="FFFFFF"/>
              </a:solidFill>
              <a:latin typeface="+mn-lt"/>
              <a:ea typeface="+mn-ea"/>
              <a:cs typeface="+mn-cs"/>
            </a:endParaRP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Officer Hague at Dodge County Shop w/a Cop</a:t>
            </a:r>
          </a:p>
          <a:p>
            <a:pPr indent="-228600">
              <a:spcAft>
                <a:spcPts val="600"/>
              </a:spcAft>
              <a:buFont typeface="Arial" panose="020B0604020202020204" pitchFamily="34" charset="0"/>
              <a:buChar char="•"/>
            </a:pPr>
            <a:endParaRPr lang="en-US" sz="1100" dirty="0">
              <a:solidFill>
                <a:srgbClr val="FFFFFF"/>
              </a:solidFill>
              <a:latin typeface="+mn-lt"/>
              <a:ea typeface="+mn-ea"/>
              <a:cs typeface="+mn-cs"/>
            </a:endParaRP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Lieutenant Sullivan at Dodge County Shop w/a Cop</a:t>
            </a:r>
          </a:p>
          <a:p>
            <a:pPr indent="-228600">
              <a:spcAft>
                <a:spcPts val="600"/>
              </a:spcAft>
              <a:buFont typeface="Arial" panose="020B0604020202020204" pitchFamily="34" charset="0"/>
              <a:buChar char="•"/>
            </a:pPr>
            <a:endParaRPr lang="en-US" sz="1100" dirty="0">
              <a:solidFill>
                <a:srgbClr val="FFFFFF"/>
              </a:solidFill>
              <a:effectLst/>
              <a:latin typeface="+mn-lt"/>
              <a:ea typeface="+mn-ea"/>
              <a:cs typeface="+mn-cs"/>
            </a:endParaRP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Deputy Chief Rasch at Fond du Lac County Shop w/a Cop</a:t>
            </a:r>
            <a:endParaRPr lang="en-US" sz="1100" dirty="0">
              <a:solidFill>
                <a:srgbClr val="FFFFFF"/>
              </a:solidFill>
              <a:effectLst/>
              <a:latin typeface="+mn-lt"/>
              <a:ea typeface="+mn-ea"/>
              <a:cs typeface="+mn-cs"/>
            </a:endParaRPr>
          </a:p>
        </p:txBody>
      </p:sp>
      <p:pic>
        <p:nvPicPr>
          <p:cNvPr id="11" name="Picture 10" descr="A picture containing drawing&#10;&#10;Description automatically generated">
            <a:extLst>
              <a:ext uri="{FF2B5EF4-FFF2-40B4-BE49-F238E27FC236}">
                <a16:creationId xmlns:a16="http://schemas.microsoft.com/office/drawing/2014/main" id="{272DABAE-EFC8-4A6F-A78B-B83FFF78B9C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5248" r="-2" b="7500"/>
          <a:stretch/>
        </p:blipFill>
        <p:spPr>
          <a:xfrm>
            <a:off x="1455687" y="4104346"/>
            <a:ext cx="2131474" cy="2131483"/>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8473" y="570244"/>
            <a:ext cx="2644849" cy="1763053"/>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49547" y="2599980"/>
            <a:ext cx="2623752" cy="1748989"/>
          </a:xfrm>
          <a:prstGeom prst="rect">
            <a:avLst/>
          </a:prstGeom>
        </p:spPr>
      </p:pic>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6200000">
            <a:off x="4699851" y="3042328"/>
            <a:ext cx="3053254" cy="2035295"/>
          </a:xfrm>
          <a:prstGeom prst="rect">
            <a:avLst/>
          </a:prstGeom>
        </p:spPr>
      </p:pic>
      <p:pic>
        <p:nvPicPr>
          <p:cNvPr id="1026" name="Picture 2" descr="19756304-4072-4a40-bf7b-80deba51bf37@namprd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7781" y="728088"/>
            <a:ext cx="2241653" cy="168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85015" y="4539621"/>
            <a:ext cx="1666157" cy="2242348"/>
          </a:xfrm>
          <a:prstGeom prst="rect">
            <a:avLst/>
          </a:prstGeom>
        </p:spPr>
      </p:pic>
    </p:spTree>
    <p:extLst>
      <p:ext uri="{BB962C8B-B14F-4D97-AF65-F5344CB8AC3E}">
        <p14:creationId xmlns:p14="http://schemas.microsoft.com/office/powerpoint/2010/main" val="2246496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EFD753D-6A49-46DD-9E82-AA6E2C62B4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38A5824-1F4A-4EE7-BC13-5BB48FC080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A03165-F22F-496D-97F8-A4E29B33BE1C}"/>
              </a:ext>
            </a:extLst>
          </p:cNvPr>
          <p:cNvSpPr>
            <a:spLocks noGrp="1"/>
          </p:cNvSpPr>
          <p:nvPr>
            <p:ph type="title"/>
          </p:nvPr>
        </p:nvSpPr>
        <p:spPr>
          <a:xfrm>
            <a:off x="797290" y="753138"/>
            <a:ext cx="3608896" cy="918008"/>
          </a:xfrm>
        </p:spPr>
        <p:txBody>
          <a:bodyPr vert="horz" lIns="91440" tIns="45720" rIns="91440" bIns="45720" rtlCol="0" anchor="b">
            <a:normAutofit/>
          </a:bodyPr>
          <a:lstStyle/>
          <a:p>
            <a:r>
              <a:rPr lang="en-US" sz="1700" b="1" kern="1200" dirty="0">
                <a:solidFill>
                  <a:srgbClr val="FFFFFF"/>
                </a:solidFill>
                <a:latin typeface="+mj-lt"/>
                <a:ea typeface="+mj-ea"/>
                <a:cs typeface="+mj-cs"/>
              </a:rPr>
              <a:t>Officers and Community</a:t>
            </a:r>
            <a:r>
              <a:rPr lang="en-US" sz="1700" kern="1200" dirty="0">
                <a:solidFill>
                  <a:srgbClr val="FFFFFF"/>
                </a:solidFill>
                <a:latin typeface="+mj-lt"/>
                <a:ea typeface="+mj-ea"/>
                <a:cs typeface="+mj-cs"/>
              </a:rPr>
              <a:t/>
            </a:r>
            <a:br>
              <a:rPr lang="en-US" sz="1700" kern="1200" dirty="0">
                <a:solidFill>
                  <a:srgbClr val="FFFFFF"/>
                </a:solidFill>
                <a:latin typeface="+mj-lt"/>
                <a:ea typeface="+mj-ea"/>
                <a:cs typeface="+mj-cs"/>
              </a:rPr>
            </a:br>
            <a:r>
              <a:rPr lang="en-US" sz="1700" kern="1200" dirty="0">
                <a:solidFill>
                  <a:srgbClr val="FFFFFF"/>
                </a:solidFill>
                <a:latin typeface="+mj-lt"/>
                <a:ea typeface="+mj-ea"/>
                <a:cs typeface="+mj-cs"/>
              </a:rPr>
              <a:t/>
            </a:r>
            <a:br>
              <a:rPr lang="en-US" sz="1700" kern="1200" dirty="0">
                <a:solidFill>
                  <a:srgbClr val="FFFFFF"/>
                </a:solidFill>
                <a:latin typeface="+mj-lt"/>
                <a:ea typeface="+mj-ea"/>
                <a:cs typeface="+mj-cs"/>
              </a:rPr>
            </a:br>
            <a:endParaRPr lang="en-US" sz="1700" kern="1200" dirty="0">
              <a:solidFill>
                <a:srgbClr val="FFFFFF"/>
              </a:solidFill>
              <a:latin typeface="+mj-lt"/>
              <a:ea typeface="+mj-ea"/>
              <a:cs typeface="+mj-cs"/>
            </a:endParaRPr>
          </a:p>
        </p:txBody>
      </p:sp>
      <p:sp>
        <p:nvSpPr>
          <p:cNvPr id="31" name="Title 1">
            <a:extLst>
              <a:ext uri="{FF2B5EF4-FFF2-40B4-BE49-F238E27FC236}">
                <a16:creationId xmlns:a16="http://schemas.microsoft.com/office/drawing/2014/main" id="{DFF13227-CDE0-4023-98B6-814C51508BEB}"/>
              </a:ext>
            </a:extLst>
          </p:cNvPr>
          <p:cNvSpPr txBox="1">
            <a:spLocks/>
          </p:cNvSpPr>
          <p:nvPr/>
        </p:nvSpPr>
        <p:spPr>
          <a:xfrm>
            <a:off x="806415" y="1450428"/>
            <a:ext cx="3607930" cy="1954924"/>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WPD Staff working the annual bicycle rodeo. Many area businesses and organizations again donated prizes to make this a successful event. Thanks to Officer Halverson and Officer Tipton for organizing this event. </a:t>
            </a: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Officer Halverson and Officer Tipton receive books from Reach A Child to hand out at the annual bicycle rodeo. </a:t>
            </a: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Steve Smits was nominated by Waupun PD for the 2021 Dodge County Citizen of the Year. Steve received the award for going above and beyond assisting WPD with an ongoing investigation. (Pictured: Chief Louden, Deputy Chief Rasch, Lt Sullivan, Steve Smits, Retired Chief Tom Winscher)</a:t>
            </a:r>
          </a:p>
          <a:p>
            <a:pPr indent="-228600">
              <a:spcAft>
                <a:spcPts val="600"/>
              </a:spcAft>
              <a:buFont typeface="Arial" panose="020B0604020202020204" pitchFamily="34" charset="0"/>
              <a:buChar char="•"/>
            </a:pPr>
            <a:r>
              <a:rPr lang="en-US" sz="1100" dirty="0" smtClean="0">
                <a:solidFill>
                  <a:srgbClr val="FFFFFF"/>
                </a:solidFill>
                <a:latin typeface="+mn-lt"/>
                <a:ea typeface="+mn-ea"/>
                <a:cs typeface="+mn-cs"/>
              </a:rPr>
              <a:t>Nancy Vanderkin PFC, Tara Rhodes PFC, Lt Sullivan, Admin Assist Dawn Greenfield, Deputy Chief Rasch, Chief Louden, and Officer Hague attending the 2022 Dodge County Law Enforcement Memorial event. </a:t>
            </a:r>
          </a:p>
        </p:txBody>
      </p:sp>
      <p:pic>
        <p:nvPicPr>
          <p:cNvPr id="19" name="Picture 18" descr="A picture containing drawing&#10;&#10;Description automatically generated">
            <a:extLst>
              <a:ext uri="{FF2B5EF4-FFF2-40B4-BE49-F238E27FC236}">
                <a16:creationId xmlns:a16="http://schemas.microsoft.com/office/drawing/2014/main" id="{272DABAE-EFC8-4A6F-A78B-B83FFF78B9C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5248" r="-2" b="7500"/>
          <a:stretch/>
        </p:blipFill>
        <p:spPr>
          <a:xfrm>
            <a:off x="1504307" y="3488943"/>
            <a:ext cx="2131474" cy="2131483"/>
          </a:xfrm>
          <a:prstGeom prst="rect">
            <a:avLst/>
          </a:prstGeom>
        </p:spPr>
      </p:pic>
      <p:pic>
        <p:nvPicPr>
          <p:cNvPr id="4100" name="Picture 4" descr="No photo description avail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68220" y="321732"/>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y be an image of text that says 'Americlnn HOTEL SUITES pigg WAUPUN, WI 920-345-1140 EXIT RESTROOMS Locker Kooms SCHW 20 Youth Bi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5568" y="2507868"/>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o photo description avail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5760" y="492824"/>
            <a:ext cx="1866500" cy="18665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May be an image of one or more people and people stan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2507" y="4725267"/>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No photo description available."/>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460809" y="2501739"/>
            <a:ext cx="2737260" cy="2052946"/>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No photo description availab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410" y="538954"/>
            <a:ext cx="1820370" cy="18203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 photo description availab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9295" y="4725267"/>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215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TotalTime>
  <Words>1334</Words>
  <Application>Microsoft Office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Algerian</vt:lpstr>
      <vt:lpstr>Arial</vt:lpstr>
      <vt:lpstr>Calibri</vt:lpstr>
      <vt:lpstr>Calibri Light</vt:lpstr>
      <vt:lpstr>Times New Roman</vt:lpstr>
      <vt:lpstr>Office Theme</vt:lpstr>
      <vt:lpstr>Waupun Police Department  2022 Annual Report</vt:lpstr>
      <vt:lpstr>  </vt:lpstr>
      <vt:lpstr>  </vt:lpstr>
      <vt:lpstr>PowerPoint Presentation</vt:lpstr>
      <vt:lpstr>      What’s New at the PD   Waupun Safest City In Wisconsin Ranking  Ranked #15 by Safewise      Body Cameras  Waupun PD implemented the policy and the use  of body cameras in 2022.    Emergency Management Institute  Chief Louden, Deputy Chief Rasch, and Lt Joe  Pflazgraf participated in the FEMA training that  brought numerous agencies from throughout the  both Dodge and Fond du Lac Counties and  agencies from throughout the state of Wisconsin  to the city of Waupun.   Gregory Spittel Homicide Trial  Spittel was convicted of 2nd Degree Homicide,  Disorderly Conduct, Threats to Law Enforcement,  Resisting an Officer, Possession of Cocaine, and  Possession of Drug Paraphernalia.   Active Shooter Incident Management  This county wide (Fond du Lac) training program  was implemented and training began in  September. Officer Graham Dumke was certified  to train the course. The goal is to have all first  responders  receive certification in this training.  County wide training will continue in 2023.         </vt:lpstr>
      <vt:lpstr>                  2022 Department Awards  Our annual department awards program was implemented in 2017 to formally recognize the outstanding efforts and accomplishments of our staff.   Life Saving Award   Officer Annie Cedarquist  Officer Jackson Hague Officer Trevor Kreitzman Lieutenant Joe Pfalzgraf  Commendation Award Administrative Assistant Dawn Greenfield  Military Veteran Pin Officer Aaron Gile  K9 Officer Pin Officer Andrew Halverson  Training Instructor Pin Officer Graham Dumke Officer Annie Cedarquist  Fond du Lac County Law Executive Board Life Saving Award Officer Trevor Kreitzman Officer AJ Halverson Lieutenant Joe Pfalzgraf  Dodge County Law Executive Board Support Person of the Year Administrative Assistant Dawn Greenfield</vt:lpstr>
      <vt:lpstr>Officers and Community    </vt:lpstr>
      <vt:lpstr>Officers and Community    </vt:lpstr>
      <vt:lpstr>Officers and Community  </vt:lpstr>
      <vt:lpstr>WPD K9 Program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Waupun Police Department  2020 Annual Report</dc:title>
  <dc:creator>Rasch, Jeremy</dc:creator>
  <cp:lastModifiedBy>Louden, Scott</cp:lastModifiedBy>
  <cp:revision>118</cp:revision>
  <cp:lastPrinted>2021-01-05T14:21:18Z</cp:lastPrinted>
  <dcterms:created xsi:type="dcterms:W3CDTF">2020-12-11T18:05:09Z</dcterms:created>
  <dcterms:modified xsi:type="dcterms:W3CDTF">2023-02-01T20:13:32Z</dcterms:modified>
</cp:coreProperties>
</file>